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charts/chart1.xml" ContentType="application/vnd.openxmlformats-officedocument.drawingml.chart+xml"/>
  <Override PartName="/ppt/tags/tag6.xml" ContentType="application/vnd.openxmlformats-officedocument.presentationml.tags+xml"/>
  <Override PartName="/ppt/charts/chart2.xml" ContentType="application/vnd.openxmlformats-officedocument.drawingml.chart+xml"/>
  <Override PartName="/ppt/tags/tag7.xml" ContentType="application/vnd.openxmlformats-officedocument.presentationml.tags+xml"/>
  <Override PartName="/ppt/charts/chart3.xml" ContentType="application/vnd.openxmlformats-officedocument.drawingml.chart+xml"/>
  <Override PartName="/ppt/tags/tag8.xml" ContentType="application/vnd.openxmlformats-officedocument.presentationml.tags+xml"/>
  <Override PartName="/ppt/charts/chart4.xml" ContentType="application/vnd.openxmlformats-officedocument.drawingml.chart+xml"/>
  <Override PartName="/ppt/tags/tag9.xml" ContentType="application/vnd.openxmlformats-officedocument.presentationml.tags+xml"/>
  <Override PartName="/ppt/charts/chart5.xml" ContentType="application/vnd.openxmlformats-officedocument.drawingml.chart+xml"/>
  <Override PartName="/ppt/tags/tag10.xml" ContentType="application/vnd.openxmlformats-officedocument.presentationml.tags+xml"/>
  <Override PartName="/ppt/charts/chart6.xml" ContentType="application/vnd.openxmlformats-officedocument.drawingml.chart+xml"/>
  <Override PartName="/ppt/tags/tag11.xml" ContentType="application/vnd.openxmlformats-officedocument.presentationml.tags+xml"/>
  <Override PartName="/ppt/charts/chart7.xml" ContentType="application/vnd.openxmlformats-officedocument.drawingml.chart+xml"/>
  <Override PartName="/ppt/tags/tag12.xml" ContentType="application/vnd.openxmlformats-officedocument.presentationml.tags+xml"/>
  <Override PartName="/ppt/charts/chart8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3.xml" ContentType="application/vnd.openxmlformats-officedocument.presentationml.tags+xml"/>
  <Override PartName="/ppt/charts/chart9.xml" ContentType="application/vnd.openxmlformats-officedocument.drawingml.chart+xml"/>
  <Override PartName="/ppt/tags/tag14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tags/tag15.xml" ContentType="application/vnd.openxmlformats-officedocument.presentationml.tags+xml"/>
  <Override PartName="/ppt/charts/chart11.xml" ContentType="application/vnd.openxmlformats-officedocument.drawingml.chart+xml"/>
  <Override PartName="/ppt/tags/tag16.xml" ContentType="application/vnd.openxmlformats-officedocument.presentationml.tags+xml"/>
  <Override PartName="/ppt/charts/chart12.xml" ContentType="application/vnd.openxmlformats-officedocument.drawingml.chart+xml"/>
  <Override PartName="/ppt/tags/tag17.xml" ContentType="application/vnd.openxmlformats-officedocument.presentationml.tags+xml"/>
  <Override PartName="/ppt/charts/chart13.xml" ContentType="application/vnd.openxmlformats-officedocument.drawingml.chart+xml"/>
  <Override PartName="/ppt/tags/tag18.xml" ContentType="application/vnd.openxmlformats-officedocument.presentationml.tags+xml"/>
  <Override PartName="/ppt/charts/chart14.xml" ContentType="application/vnd.openxmlformats-officedocument.drawingml.chart+xml"/>
  <Override PartName="/ppt/tags/tag19.xml" ContentType="application/vnd.openxmlformats-officedocument.presentationml.tags+xml"/>
  <Override PartName="/ppt/charts/chart15.xml" ContentType="application/vnd.openxmlformats-officedocument.drawingml.chart+xml"/>
  <Override PartName="/ppt/tags/tag20.xml" ContentType="application/vnd.openxmlformats-officedocument.presentationml.tags+xml"/>
  <Override PartName="/ppt/charts/chart16.xml" ContentType="application/vnd.openxmlformats-officedocument.drawingml.chart+xml"/>
  <Override PartName="/ppt/tags/tag21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75" r:id="rId3"/>
    <p:sldId id="367" r:id="rId4"/>
    <p:sldId id="329" r:id="rId5"/>
    <p:sldId id="372" r:id="rId6"/>
    <p:sldId id="366" r:id="rId7"/>
    <p:sldId id="392" r:id="rId8"/>
    <p:sldId id="382" r:id="rId9"/>
    <p:sldId id="391" r:id="rId10"/>
    <p:sldId id="383" r:id="rId11"/>
    <p:sldId id="385" r:id="rId12"/>
    <p:sldId id="373" r:id="rId13"/>
    <p:sldId id="376" r:id="rId14"/>
    <p:sldId id="389" r:id="rId15"/>
    <p:sldId id="390" r:id="rId16"/>
    <p:sldId id="377" r:id="rId17"/>
    <p:sldId id="378" r:id="rId18"/>
    <p:sldId id="379" r:id="rId19"/>
    <p:sldId id="380" r:id="rId20"/>
    <p:sldId id="374" r:id="rId21"/>
  </p:sldIdLst>
  <p:sldSz cx="12192000" cy="6858000"/>
  <p:notesSz cx="6858000" cy="9144000"/>
  <p:custDataLst>
    <p:tags r:id="rId23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B14B"/>
    <a:srgbClr val="F0CD38"/>
    <a:srgbClr val="2E972F"/>
    <a:srgbClr val="D2F2D2"/>
    <a:srgbClr val="FFFF99"/>
    <a:srgbClr val="9EE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8.xml.rels><?xml version="1.0" encoding="UTF-8" standalone="yes"?>
<Relationships xmlns="http://schemas.openxmlformats.org/package/2006/relationships"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B0B-4F84-99FE-EE3EB5869ED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0B0B-4F84-99FE-EE3EB5869ED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0B0B-4F84-99FE-EE3EB5869ED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0B0B-4F84-99FE-EE3EB5869ED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0B0B-4F84-99FE-EE3EB5869EDD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'!$B$17:$B$21</c:f>
              <c:strCache>
                <c:ptCount val="5"/>
                <c:pt idx="0">
                  <c:v>Bueno</c:v>
                </c:pt>
                <c:pt idx="1">
                  <c:v>Excelente</c:v>
                </c:pt>
                <c:pt idx="2">
                  <c:v>Regular</c:v>
                </c:pt>
                <c:pt idx="3">
                  <c:v>NS/NR</c:v>
                </c:pt>
                <c:pt idx="4">
                  <c:v>Malo</c:v>
                </c:pt>
              </c:strCache>
            </c:strRef>
          </c:cat>
          <c:val>
            <c:numRef>
              <c:f>'INFORME GRAFICO Real '!$D$17:$D$21</c:f>
              <c:numCache>
                <c:formatCode>0%</c:formatCode>
                <c:ptCount val="5"/>
                <c:pt idx="0">
                  <c:v>0.52329450915141429</c:v>
                </c:pt>
                <c:pt idx="1">
                  <c:v>0.37437603993344426</c:v>
                </c:pt>
                <c:pt idx="2">
                  <c:v>7.4875207986688855E-3</c:v>
                </c:pt>
                <c:pt idx="3">
                  <c:v>1.3311148086522463E-2</c:v>
                </c:pt>
                <c:pt idx="4">
                  <c:v>8.153078202995008E-2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0B-4F84-99FE-EE3EB5869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0.15277777777777779"/>
          <c:w val="0.61650131233595795"/>
          <c:h val="0.6620370370370370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126D-45D5-9168-CC14C0FA5F4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126D-45D5-9168-CC14C0FA5F4F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'!$B$164:$B$165</c:f>
              <c:strCache>
                <c:ptCount val="2"/>
                <c:pt idx="0">
                  <c:v>SI </c:v>
                </c:pt>
                <c:pt idx="1">
                  <c:v>NO </c:v>
                </c:pt>
              </c:strCache>
            </c:strRef>
          </c:cat>
          <c:val>
            <c:numRef>
              <c:f>'INFORME GRAFICO Real '!$D$164:$D$165</c:f>
              <c:numCache>
                <c:formatCode>0%</c:formatCode>
                <c:ptCount val="2"/>
                <c:pt idx="0">
                  <c:v>0.58153078202995012</c:v>
                </c:pt>
                <c:pt idx="1">
                  <c:v>0.41846921797004993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6D-45D5-9168-CC14C0FA5F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816797900262471"/>
          <c:y val="0.36998651210265382"/>
          <c:w val="0.1501652960046661"/>
          <c:h val="0.2970640128317294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0.15277777777777779"/>
          <c:w val="0.61650131233595795"/>
          <c:h val="0.66203703703703709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'!$B$182:$B$184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NS/ NR</c:v>
                </c:pt>
              </c:strCache>
            </c:strRef>
          </c:cat>
          <c:val>
            <c:numRef>
              <c:f>'INFORME GRAFICO Real '!$D$182:$D$184</c:f>
              <c:numCache>
                <c:formatCode>0%</c:formatCode>
                <c:ptCount val="3"/>
                <c:pt idx="0">
                  <c:v>0.90599001663893508</c:v>
                </c:pt>
                <c:pt idx="1">
                  <c:v>6.156405990016639E-2</c:v>
                </c:pt>
                <c:pt idx="2">
                  <c:v>3.2445923460898501E-2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77-49E6-82C5-C2179AC19D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0555555555555555E-2"/>
          <c:y val="0.15277777777777779"/>
          <c:w val="0.61650131233595795"/>
          <c:h val="0.66203703703703709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'!$B$201:$B$203</c:f>
              <c:strCache>
                <c:ptCount val="3"/>
                <c:pt idx="0">
                  <c:v>NO</c:v>
                </c:pt>
                <c:pt idx="1">
                  <c:v>SI</c:v>
                </c:pt>
                <c:pt idx="2">
                  <c:v>NS/ NR</c:v>
                </c:pt>
              </c:strCache>
            </c:strRef>
          </c:cat>
          <c:val>
            <c:numRef>
              <c:f>'INFORME GRAFICO Real '!$D$201:$D$203</c:f>
              <c:numCache>
                <c:formatCode>0%</c:formatCode>
                <c:ptCount val="3"/>
                <c:pt idx="0">
                  <c:v>0.76622296173044924</c:v>
                </c:pt>
                <c:pt idx="1">
                  <c:v>0.22296173044925124</c:v>
                </c:pt>
                <c:pt idx="2">
                  <c:v>1.0815307820299502E-2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68-45FD-9AE5-A5DB962969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2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3B2-49AC-8CCF-B6CF0067D317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73B2-49AC-8CCF-B6CF0067D317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73B2-49AC-8CCF-B6CF0067D317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73B2-49AC-8CCF-B6CF0067D317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73B2-49AC-8CCF-B6CF0067D317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'!$B$212:$B$216</c:f>
              <c:strCache>
                <c:ptCount val="5"/>
                <c:pt idx="0">
                  <c:v>Buena</c:v>
                </c:pt>
                <c:pt idx="1">
                  <c:v>Excelente</c:v>
                </c:pt>
                <c:pt idx="2">
                  <c:v>Regular</c:v>
                </c:pt>
                <c:pt idx="3">
                  <c:v>Mala</c:v>
                </c:pt>
                <c:pt idx="4">
                  <c:v>NS/NR</c:v>
                </c:pt>
              </c:strCache>
            </c:strRef>
          </c:cat>
          <c:val>
            <c:numRef>
              <c:f>'INFORME GRAFICO Real '!$D$212:$D$216</c:f>
              <c:numCache>
                <c:formatCode>0%</c:formatCode>
                <c:ptCount val="5"/>
                <c:pt idx="0">
                  <c:v>0.52238805970149249</c:v>
                </c:pt>
                <c:pt idx="1">
                  <c:v>0.26865671641791045</c:v>
                </c:pt>
                <c:pt idx="2">
                  <c:v>0.1044776119402985</c:v>
                </c:pt>
                <c:pt idx="3">
                  <c:v>8.5820895522388058E-2</c:v>
                </c:pt>
                <c:pt idx="4">
                  <c:v>1.8656716417910446E-2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B2-49AC-8CCF-B6CF0067D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9C46-47F4-B858-FF0B8D98D14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9C46-47F4-B858-FF0B8D98D14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9C46-47F4-B858-FF0B8D98D14D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'!$B$232:$B$234</c:f>
              <c:strCache>
                <c:ptCount val="3"/>
                <c:pt idx="0">
                  <c:v>NO</c:v>
                </c:pt>
                <c:pt idx="1">
                  <c:v>SI</c:v>
                </c:pt>
                <c:pt idx="2">
                  <c:v>NS/ NR</c:v>
                </c:pt>
              </c:strCache>
            </c:strRef>
          </c:cat>
          <c:val>
            <c:numRef>
              <c:f>'INFORME GRAFICO Real '!$D$232:$D$234</c:f>
              <c:numCache>
                <c:formatCode>0%</c:formatCode>
                <c:ptCount val="3"/>
                <c:pt idx="0">
                  <c:v>0.85607321131447589</c:v>
                </c:pt>
                <c:pt idx="1">
                  <c:v>0.13227953410981697</c:v>
                </c:pt>
                <c:pt idx="2">
                  <c:v>1.1647254575707155E-2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C46-47F4-B858-FF0B8D98D1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'!$B$241:$B$245</c:f>
              <c:strCache>
                <c:ptCount val="5"/>
                <c:pt idx="0">
                  <c:v>Bueno</c:v>
                </c:pt>
                <c:pt idx="1">
                  <c:v>Excelente</c:v>
                </c:pt>
                <c:pt idx="2">
                  <c:v>Regular</c:v>
                </c:pt>
                <c:pt idx="3">
                  <c:v>Mala</c:v>
                </c:pt>
                <c:pt idx="4">
                  <c:v>NS/NR</c:v>
                </c:pt>
              </c:strCache>
            </c:strRef>
          </c:cat>
          <c:val>
            <c:numRef>
              <c:f>'INFORME GRAFICO Real '!$D$241:$D$245</c:f>
              <c:numCache>
                <c:formatCode>0%</c:formatCode>
                <c:ptCount val="5"/>
                <c:pt idx="0">
                  <c:v>0.34591194968553457</c:v>
                </c:pt>
                <c:pt idx="1">
                  <c:v>0.19496855345911951</c:v>
                </c:pt>
                <c:pt idx="2">
                  <c:v>0.27672955974842767</c:v>
                </c:pt>
                <c:pt idx="3">
                  <c:v>0.15094339622641509</c:v>
                </c:pt>
                <c:pt idx="4">
                  <c:v>3.1446540880503145E-2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9E-4294-A16D-387186B5C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'!$B$261:$B$263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NS/ NR</c:v>
                </c:pt>
              </c:strCache>
            </c:strRef>
          </c:cat>
          <c:val>
            <c:numRef>
              <c:f>'INFORME GRAFICO Real '!$D$261:$D$263</c:f>
              <c:numCache>
                <c:formatCode>0%</c:formatCode>
                <c:ptCount val="3"/>
                <c:pt idx="0">
                  <c:v>0.89434276206322794</c:v>
                </c:pt>
                <c:pt idx="1">
                  <c:v>7.2379367720465895E-2</c:v>
                </c:pt>
                <c:pt idx="2">
                  <c:v>3.3277870216306155E-2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C9-4298-AB9A-B4F6982BE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BE7-47F7-94F2-9576536CFCA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ABE7-47F7-94F2-9576536CFCAF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'!$B$35:$B$37</c:f>
              <c:strCache>
                <c:ptCount val="3"/>
                <c:pt idx="0">
                  <c:v>SI </c:v>
                </c:pt>
                <c:pt idx="1">
                  <c:v>NO</c:v>
                </c:pt>
                <c:pt idx="2">
                  <c:v>NS/NR</c:v>
                </c:pt>
              </c:strCache>
            </c:strRef>
          </c:cat>
          <c:val>
            <c:numRef>
              <c:f>'INFORME GRAFICO Real '!$D$35:$D$37</c:f>
              <c:numCache>
                <c:formatCode>0%</c:formatCode>
                <c:ptCount val="3"/>
                <c:pt idx="0">
                  <c:v>0.83860232945091517</c:v>
                </c:pt>
                <c:pt idx="1">
                  <c:v>0.13560732113144758</c:v>
                </c:pt>
                <c:pt idx="2">
                  <c:v>2.5790349417637273E-2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E7-47F7-94F2-9576536CFC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0.29976669258971228"/>
          <c:y val="0.80310416160438647"/>
          <c:w val="0.27994759841499095"/>
          <c:h val="0.16782865467384675"/>
        </c:manualLayout>
      </c:layout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E4A-4874-8554-4A39E2BF023A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E4A-4874-8554-4A39E2BF023A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6E4A-4874-8554-4A39E2BF023A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6E4A-4874-8554-4A39E2BF023A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6E4A-4874-8554-4A39E2BF023A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'!$B$45:$B$49</c:f>
              <c:strCache>
                <c:ptCount val="5"/>
                <c:pt idx="0">
                  <c:v>Excelente</c:v>
                </c:pt>
                <c:pt idx="1">
                  <c:v>Bueno</c:v>
                </c:pt>
                <c:pt idx="2">
                  <c:v>Regular</c:v>
                </c:pt>
                <c:pt idx="3">
                  <c:v>Malo</c:v>
                </c:pt>
                <c:pt idx="4">
                  <c:v>NS/NR</c:v>
                </c:pt>
              </c:strCache>
            </c:strRef>
          </c:cat>
          <c:val>
            <c:numRef>
              <c:f>'INFORME GRAFICO Real '!$D$45:$D$49</c:f>
              <c:numCache>
                <c:formatCode>0%</c:formatCode>
                <c:ptCount val="5"/>
                <c:pt idx="0">
                  <c:v>0.31031613976705491</c:v>
                </c:pt>
                <c:pt idx="1">
                  <c:v>0.51331114808652245</c:v>
                </c:pt>
                <c:pt idx="2">
                  <c:v>0.10066555740432612</c:v>
                </c:pt>
                <c:pt idx="3">
                  <c:v>1.8302828618968387E-2</c:v>
                </c:pt>
                <c:pt idx="4">
                  <c:v>5.7404326123128117E-2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E4A-4874-8554-4A39E2BF02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560-449E-BFB5-32662C92E73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0560-449E-BFB5-32662C92E73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0560-449E-BFB5-32662C92E73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0560-449E-BFB5-32662C92E73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0560-449E-BFB5-32662C92E73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'!$B$81:$B$85</c:f>
              <c:strCache>
                <c:ptCount val="5"/>
                <c:pt idx="0">
                  <c:v>Bueno</c:v>
                </c:pt>
                <c:pt idx="1">
                  <c:v>Excelente</c:v>
                </c:pt>
                <c:pt idx="2">
                  <c:v>NS/NR</c:v>
                </c:pt>
                <c:pt idx="3">
                  <c:v>Regular</c:v>
                </c:pt>
                <c:pt idx="4">
                  <c:v>Malo</c:v>
                </c:pt>
              </c:strCache>
            </c:strRef>
          </c:cat>
          <c:val>
            <c:numRef>
              <c:f>'INFORME GRAFICO Real '!$D$81:$D$85</c:f>
              <c:numCache>
                <c:formatCode>0%</c:formatCode>
                <c:ptCount val="5"/>
                <c:pt idx="0">
                  <c:v>0.38519134775374375</c:v>
                </c:pt>
                <c:pt idx="1">
                  <c:v>0.37104825291181365</c:v>
                </c:pt>
                <c:pt idx="2">
                  <c:v>0.22129783693843594</c:v>
                </c:pt>
                <c:pt idx="3">
                  <c:v>2.1630615640599003E-2</c:v>
                </c:pt>
                <c:pt idx="4">
                  <c:v>8.3194675540765393E-4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60-449E-BFB5-32662C92E7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0560-449E-BFB5-32662C92E738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0560-449E-BFB5-32662C92E738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0560-449E-BFB5-32662C92E738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0560-449E-BFB5-32662C92E738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0560-449E-BFB5-32662C92E738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'!$B$81:$B$85</c:f>
              <c:strCache>
                <c:ptCount val="5"/>
                <c:pt idx="0">
                  <c:v>Bueno</c:v>
                </c:pt>
                <c:pt idx="1">
                  <c:v>Excelente</c:v>
                </c:pt>
                <c:pt idx="2">
                  <c:v>NS/NR</c:v>
                </c:pt>
                <c:pt idx="3">
                  <c:v>Regular</c:v>
                </c:pt>
                <c:pt idx="4">
                  <c:v>Malo</c:v>
                </c:pt>
              </c:strCache>
            </c:strRef>
          </c:cat>
          <c:val>
            <c:numRef>
              <c:f>'INFORME GRAFICO Real '!$D$81:$D$85</c:f>
              <c:numCache>
                <c:formatCode>0%</c:formatCode>
                <c:ptCount val="5"/>
                <c:pt idx="0">
                  <c:v>0.38519134775374375</c:v>
                </c:pt>
                <c:pt idx="1">
                  <c:v>0.37104825291181365</c:v>
                </c:pt>
                <c:pt idx="2">
                  <c:v>0.22129783693843594</c:v>
                </c:pt>
                <c:pt idx="3">
                  <c:v>2.1630615640599003E-2</c:v>
                </c:pt>
                <c:pt idx="4">
                  <c:v>8.3194675540765393E-4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560-449E-BFB5-32662C92E7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950286934472174"/>
          <c:y val="0.12268518518518519"/>
          <c:w val="0.64038769518216998"/>
          <c:h val="0.77314814814814814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4C5-4BDD-A854-F9F7C2577B46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4C5-4BDD-A854-F9F7C2577B46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4C5-4BDD-A854-F9F7C2577B46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'!$B$97:$B$99</c:f>
              <c:strCache>
                <c:ptCount val="3"/>
                <c:pt idx="0">
                  <c:v>SI </c:v>
                </c:pt>
                <c:pt idx="1">
                  <c:v>NO </c:v>
                </c:pt>
                <c:pt idx="2">
                  <c:v>NS/NR</c:v>
                </c:pt>
              </c:strCache>
            </c:strRef>
          </c:cat>
          <c:val>
            <c:numRef>
              <c:f>'INFORME GRAFICO Real '!$D$97:$D$99</c:f>
              <c:numCache>
                <c:formatCode>0%</c:formatCode>
                <c:ptCount val="3"/>
                <c:pt idx="0">
                  <c:v>0.86855241264559069</c:v>
                </c:pt>
                <c:pt idx="1">
                  <c:v>0.10066555740432612</c:v>
                </c:pt>
                <c:pt idx="2">
                  <c:v>3.0782029950083195E-2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4C5-4BDD-A854-F9F7C2577B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6933717255468478E-2"/>
          <c:y val="0.17458579518956158"/>
          <c:w val="0.52644765014783268"/>
          <c:h val="0.82057861814892186"/>
        </c:manualLayout>
      </c:layout>
      <c:pie3D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FA8-4FAA-8A45-1AF4139D03E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FA8-4FAA-8A45-1AF4139D03E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6FA8-4FAA-8A45-1AF4139D03EB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'!$B$110:$B$112</c:f>
              <c:strCache>
                <c:ptCount val="3"/>
                <c:pt idx="0">
                  <c:v>SI </c:v>
                </c:pt>
                <c:pt idx="1">
                  <c:v>NO </c:v>
                </c:pt>
                <c:pt idx="2">
                  <c:v>NS/NR</c:v>
                </c:pt>
              </c:strCache>
            </c:strRef>
          </c:cat>
          <c:val>
            <c:numRef>
              <c:f>'INFORME GRAFICO Real '!$D$110:$D$112</c:f>
              <c:numCache>
                <c:formatCode>0%</c:formatCode>
                <c:ptCount val="3"/>
                <c:pt idx="0">
                  <c:v>0.90349417637271212</c:v>
                </c:pt>
                <c:pt idx="1">
                  <c:v>5.1580698835274545E-2</c:v>
                </c:pt>
                <c:pt idx="2">
                  <c:v>4.4925124792013313E-2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FA8-4FAA-8A45-1AF4139D03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5E-2"/>
          <c:y val="0.15277777777777779"/>
          <c:w val="0.61650131233595795"/>
          <c:h val="0.6620370370370370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68B8-42BB-9462-0DA607E718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4A1-4B46-A014-CA000940AE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4A1-4B46-A014-CA000940AE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4A1-4B46-A014-CA000940AEE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E4A1-4B46-A014-CA000940AEE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'!$B$123:$B$127</c:f>
              <c:strCache>
                <c:ptCount val="5"/>
                <c:pt idx="0">
                  <c:v>SEGURIDAD</c:v>
                </c:pt>
                <c:pt idx="1">
                  <c:v>SALUD</c:v>
                </c:pt>
                <c:pt idx="2">
                  <c:v>DESEMPLEO</c:v>
                </c:pt>
                <c:pt idx="3">
                  <c:v>NS/NR</c:v>
                </c:pt>
                <c:pt idx="4">
                  <c:v>EDUCACION</c:v>
                </c:pt>
              </c:strCache>
            </c:strRef>
          </c:cat>
          <c:val>
            <c:numRef>
              <c:f>'INFORME GRAFICO Real '!$D$123:$D$127</c:f>
              <c:numCache>
                <c:formatCode>0%</c:formatCode>
                <c:ptCount val="5"/>
                <c:pt idx="0">
                  <c:v>0.39063591893780575</c:v>
                </c:pt>
                <c:pt idx="1">
                  <c:v>0.17959468902865131</c:v>
                </c:pt>
                <c:pt idx="2">
                  <c:v>0.12368972746331237</c:v>
                </c:pt>
                <c:pt idx="3">
                  <c:v>7.9664570230607967E-2</c:v>
                </c:pt>
                <c:pt idx="4">
                  <c:v>7.8965758211041223E-2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B8-42BB-9462-0DA607E718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1697415488766998"/>
          <c:y val="4.9864780359448594E-4"/>
          <c:w val="0.62726581996042441"/>
          <c:h val="0.77314814814814814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9BF-4A6C-9C5B-CD429A8BD135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9BF-4A6C-9C5B-CD429A8BD135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69BF-4A6C-9C5B-CD429A8BD135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69BF-4A6C-9C5B-CD429A8BD135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69BF-4A6C-9C5B-CD429A8BD135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'INFORME GRAFICO Real '!$B$148:$B$152</c:f>
              <c:strCache>
                <c:ptCount val="5"/>
                <c:pt idx="0">
                  <c:v>Canal Mundo Más</c:v>
                </c:pt>
                <c:pt idx="1">
                  <c:v>Emisora Celeste Estéreo</c:v>
                </c:pt>
                <c:pt idx="2">
                  <c:v>Redes Sociales del Municipio</c:v>
                </c:pt>
                <c:pt idx="3">
                  <c:v>Emisora Radio Capiro</c:v>
                </c:pt>
                <c:pt idx="4">
                  <c:v>Voz a voz de la comunidad</c:v>
                </c:pt>
              </c:strCache>
            </c:strRef>
          </c:cat>
          <c:val>
            <c:numRef>
              <c:f>'INFORME GRAFICO Real '!$D$148:$D$152</c:f>
              <c:numCache>
                <c:formatCode>0%</c:formatCode>
                <c:ptCount val="5"/>
                <c:pt idx="0">
                  <c:v>0.31673306772908366</c:v>
                </c:pt>
                <c:pt idx="1">
                  <c:v>0.27091633466135456</c:v>
                </c:pt>
                <c:pt idx="2">
                  <c:v>0.15272244355909695</c:v>
                </c:pt>
                <c:pt idx="3">
                  <c:v>7.1713147410358571E-2</c:v>
                </c:pt>
                <c:pt idx="4">
                  <c:v>8.8313413014608239E-2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BF-4A6C-9C5B-CD429A8BD1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O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O"/>
    </a:p>
  </c:txPr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A7092C-5D89-4B55-A4DC-4099E883B96B}" type="datetimeFigureOut">
              <a:rPr lang="es-CO" smtClean="0"/>
              <a:t>3/12/2019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FAD210-A315-4E79-A098-BE41931CEC2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8324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AD210-A315-4E79-A098-BE41931CEC2A}" type="slidenum">
              <a:rPr lang="es-CO" smtClean="0"/>
              <a:t>1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60891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AD210-A315-4E79-A098-BE41931CEC2A}" type="slidenum">
              <a:rPr lang="es-CO" smtClean="0"/>
              <a:t>2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4904902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FAD210-A315-4E79-A098-BE41931CEC2A}" type="slidenum">
              <a:rPr lang="es-CO" smtClean="0"/>
              <a:t>13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7036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FAD210-A315-4E79-A098-BE41931CEC2A}" type="slidenum">
              <a:rPr lang="es-CO" smtClean="0"/>
              <a:t>20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4829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28723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396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293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109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7130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371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1612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0220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9176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084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869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FDE90-38A3-466A-A1C6-44A1E649C9FF}" type="datetimeFigureOut">
              <a:rPr lang="es-ES" smtClean="0"/>
              <a:t>03/12/2019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5D4B4-E426-40EF-886E-6FFEBAD3D89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96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emf"/><Relationship Id="rId9" Type="http://schemas.openxmlformats.org/officeDocument/2006/relationships/image" Target="../media/image6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chart" Target="../charts/chart7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chart" Target="../charts/chart8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6" Type="http://schemas.openxmlformats.org/officeDocument/2006/relationships/chart" Target="../charts/chart9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chart" Target="../charts/chart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6.emf"/><Relationship Id="rId5" Type="http://schemas.openxmlformats.org/officeDocument/2006/relationships/image" Target="../media/image10.emf"/><Relationship Id="rId4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chart" Target="../charts/chart11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chart" Target="../charts/chart12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6" Type="http://schemas.openxmlformats.org/officeDocument/2006/relationships/chart" Target="../charts/chart13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6" Type="http://schemas.openxmlformats.org/officeDocument/2006/relationships/chart" Target="../charts/chart14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6" Type="http://schemas.openxmlformats.org/officeDocument/2006/relationships/chart" Target="../charts/chart15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6" Type="http://schemas.openxmlformats.org/officeDocument/2006/relationships/chart" Target="../charts/chart16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6.emf"/><Relationship Id="rId5" Type="http://schemas.openxmlformats.org/officeDocument/2006/relationships/image" Target="../media/image7.emf"/><Relationship Id="rId4" Type="http://schemas.openxmlformats.org/officeDocument/2006/relationships/image" Target="../media/image5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6.emf"/><Relationship Id="rId4" Type="http://schemas.openxmlformats.org/officeDocument/2006/relationships/image" Target="../media/image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chart" Target="../charts/chart1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chart" Target="../charts/chart2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chart" Target="../charts/chart3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chart" Target="../charts/chart4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chart" Target="../charts/chart5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chart" Target="../charts/chart6.xml"/><Relationship Id="rId5" Type="http://schemas.openxmlformats.org/officeDocument/2006/relationships/image" Target="../media/image6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10800000" flipH="1">
            <a:off x="0" y="0"/>
            <a:ext cx="12192000" cy="6858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19 Entrada manual"/>
          <p:cNvSpPr/>
          <p:nvPr/>
        </p:nvSpPr>
        <p:spPr>
          <a:xfrm rot="10800000">
            <a:off x="4183930" y="-2"/>
            <a:ext cx="3928291" cy="2516806"/>
          </a:xfrm>
          <a:prstGeom prst="flowChartManualInpu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grpSp>
        <p:nvGrpSpPr>
          <p:cNvPr id="23" name="22 Grupo"/>
          <p:cNvGrpSpPr/>
          <p:nvPr/>
        </p:nvGrpSpPr>
        <p:grpSpPr>
          <a:xfrm>
            <a:off x="2071757" y="2516804"/>
            <a:ext cx="9073008" cy="3553817"/>
            <a:chOff x="116934" y="3329095"/>
            <a:chExt cx="3488105" cy="1593593"/>
          </a:xfrm>
        </p:grpSpPr>
        <p:cxnSp>
          <p:nvCxnSpPr>
            <p:cNvPr id="24" name="23 Conector recto"/>
            <p:cNvCxnSpPr/>
            <p:nvPr/>
          </p:nvCxnSpPr>
          <p:spPr>
            <a:xfrm>
              <a:off x="179511" y="3329095"/>
              <a:ext cx="3169243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179511" y="4019709"/>
              <a:ext cx="3169243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116934" y="3381593"/>
              <a:ext cx="3488105" cy="621056"/>
            </a:xfrm>
            <a:prstGeom prst="rect">
              <a:avLst/>
            </a:prstGeom>
            <a:solidFill>
              <a:schemeClr val="bg1">
                <a:lumMod val="85000"/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INFORME ENCUESTAS </a:t>
              </a:r>
            </a:p>
            <a:p>
              <a:pPr algn="ctr"/>
              <a:r>
                <a:rPr lang="es-CO" sz="2800" b="1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LA CEJA</a:t>
              </a:r>
            </a:p>
            <a:p>
              <a:pPr algn="ctr"/>
              <a:r>
                <a:rPr lang="es-MX" sz="2800" b="1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2</a:t>
              </a:r>
              <a:r>
                <a:rPr lang="es-CO" sz="2800" b="1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019</a:t>
              </a:r>
            </a:p>
          </p:txBody>
        </p:sp>
        <p:cxnSp>
          <p:nvCxnSpPr>
            <p:cNvPr id="30" name="29 Conector recto"/>
            <p:cNvCxnSpPr/>
            <p:nvPr/>
          </p:nvCxnSpPr>
          <p:spPr>
            <a:xfrm>
              <a:off x="179511" y="4922688"/>
              <a:ext cx="3169243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6950" y="5865040"/>
            <a:ext cx="837789" cy="462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Grupo 8"/>
          <p:cNvGrpSpPr/>
          <p:nvPr/>
        </p:nvGrpSpPr>
        <p:grpSpPr>
          <a:xfrm>
            <a:off x="6600056" y="5733256"/>
            <a:ext cx="1729242" cy="820199"/>
            <a:chOff x="6513406" y="6037801"/>
            <a:chExt cx="1288677" cy="611234"/>
          </a:xfrm>
        </p:grpSpPr>
        <p:pic>
          <p:nvPicPr>
            <p:cNvPr id="29" name="Picture 10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19520" y="6037801"/>
              <a:ext cx="899203" cy="4387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1" name="1 Título"/>
            <p:cNvSpPr txBox="1">
              <a:spLocks/>
            </p:cNvSpPr>
            <p:nvPr/>
          </p:nvSpPr>
          <p:spPr>
            <a:xfrm>
              <a:off x="6513406" y="6573483"/>
              <a:ext cx="1288677" cy="75552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s-ES" sz="800" dirty="0">
                  <a:solidFill>
                    <a:schemeClr val="bg1"/>
                  </a:solidFill>
                  <a:latin typeface="Helvetica" pitchFamily="34" charset="0"/>
                  <a:cs typeface="Helvetica" pitchFamily="34" charset="0"/>
                </a:rPr>
                <a:t>2014 – 2015 - 2016</a:t>
              </a:r>
            </a:p>
          </p:txBody>
        </p:sp>
      </p:grpSp>
      <p:pic>
        <p:nvPicPr>
          <p:cNvPr id="2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7239" y="6070623"/>
            <a:ext cx="678760" cy="26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17 Rectángulo"/>
          <p:cNvSpPr/>
          <p:nvPr/>
        </p:nvSpPr>
        <p:spPr>
          <a:xfrm>
            <a:off x="3255914" y="5994528"/>
            <a:ext cx="21613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b="1" dirty="0">
                <a:solidFill>
                  <a:srgbClr val="0DB14B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www.andesbpo.com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75720" y="4399705"/>
            <a:ext cx="2943822" cy="8359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46048" y="569310"/>
            <a:ext cx="2943000" cy="1188000"/>
          </a:xfrm>
          <a:prstGeom prst="rect">
            <a:avLst/>
          </a:prstGeom>
        </p:spPr>
      </p:pic>
      <p:pic>
        <p:nvPicPr>
          <p:cNvPr id="18" name="Imagen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31281" y="4155463"/>
            <a:ext cx="998017" cy="13243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19353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5153023" y="5326726"/>
            <a:ext cx="6828420" cy="1012443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90% 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 los encuestados  está satisfecho con la modernización integral del Parque Municipal 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234933" y="743793"/>
            <a:ext cx="111612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La modernización integral del Parque Principal se está realizando con el fin de mejorar las condiciones de accesibilidad, movilidad, para uso y disfrute de los peatones y que también genere una dinámica económica y turística; ¿se siente satisfecho usted con esta obra?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680" y="5881603"/>
            <a:ext cx="709984" cy="859765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DD63228A-1AC0-4AD2-B803-AE84D6C688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466571"/>
              </p:ext>
            </p:extLst>
          </p:nvPr>
        </p:nvGraphicFramePr>
        <p:xfrm>
          <a:off x="211196" y="2363394"/>
          <a:ext cx="5308740" cy="2001712"/>
        </p:xfrm>
        <a:graphic>
          <a:graphicData uri="http://schemas.openxmlformats.org/drawingml/2006/table">
            <a:tbl>
              <a:tblPr/>
              <a:tblGrid>
                <a:gridCol w="3459619">
                  <a:extLst>
                    <a:ext uri="{9D8B030D-6E8A-4147-A177-3AD203B41FA5}">
                      <a16:colId xmlns:a16="http://schemas.microsoft.com/office/drawing/2014/main" val="3745218224"/>
                    </a:ext>
                  </a:extLst>
                </a:gridCol>
                <a:gridCol w="1178236">
                  <a:extLst>
                    <a:ext uri="{9D8B030D-6E8A-4147-A177-3AD203B41FA5}">
                      <a16:colId xmlns:a16="http://schemas.microsoft.com/office/drawing/2014/main" val="2092114586"/>
                    </a:ext>
                  </a:extLst>
                </a:gridCol>
                <a:gridCol w="670885">
                  <a:extLst>
                    <a:ext uri="{9D8B030D-6E8A-4147-A177-3AD203B41FA5}">
                      <a16:colId xmlns:a16="http://schemas.microsoft.com/office/drawing/2014/main" val="41302697"/>
                    </a:ext>
                  </a:extLst>
                </a:gridCol>
              </a:tblGrid>
              <a:tr h="78855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La modernización integral del Parque Principal se está realizando con el fin de mejorar las condiciones de accesibilidad, movilidad, para uso y disfrute de los peatones y que también genere una dinámica económica y turística; ¿se siente satisfecho usted con esta obra?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437312"/>
                  </a:ext>
                </a:extLst>
              </a:tr>
              <a:tr h="2426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5786773"/>
                  </a:ext>
                </a:extLst>
              </a:tr>
              <a:tr h="2426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820487"/>
                  </a:ext>
                </a:extLst>
              </a:tr>
              <a:tr h="2426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866275"/>
                  </a:ext>
                </a:extLst>
              </a:tr>
              <a:tr h="2426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3381095"/>
                  </a:ext>
                </a:extLst>
              </a:tr>
              <a:tr h="24263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758029"/>
                  </a:ext>
                </a:extLst>
              </a:tr>
            </a:tbl>
          </a:graphicData>
        </a:graphic>
      </p:graphicFrame>
      <p:graphicFrame>
        <p:nvGraphicFramePr>
          <p:cNvPr id="15" name="10 Gráfico">
            <a:extLst>
              <a:ext uri="{FF2B5EF4-FFF2-40B4-BE49-F238E27FC236}">
                <a16:creationId xmlns:a16="http://schemas.microsoft.com/office/drawing/2014/main" id="{B0828DA0-E69A-4E3C-AD7E-A91A7A0D41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6660050"/>
              </p:ext>
            </p:extLst>
          </p:nvPr>
        </p:nvGraphicFramePr>
        <p:xfrm>
          <a:off x="6097536" y="2471125"/>
          <a:ext cx="4390952" cy="2326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51887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57711" y="445760"/>
            <a:ext cx="111612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¿En temas generales, cual creería usted que sería la situación a la cual la administración municipal debería prestar más atención?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680" y="5881603"/>
            <a:ext cx="709984" cy="859765"/>
          </a:xfrm>
          <a:prstGeom prst="rect">
            <a:avLst/>
          </a:prstGeom>
        </p:spPr>
      </p:pic>
      <p:sp>
        <p:nvSpPr>
          <p:cNvPr id="15" name="Rectángulo: esquinas redondeadas 11"/>
          <p:cNvSpPr/>
          <p:nvPr/>
        </p:nvSpPr>
        <p:spPr>
          <a:xfrm>
            <a:off x="6363644" y="4007073"/>
            <a:ext cx="5740625" cy="1275174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 relación  los temes generales, la Seguridad sigue siendo la situación más importante a la que la Administración Municipal debe prestar atención con un 39% de participación, seguido por Salud con un 18%,  Desempleo con 12%  y Educación  con un 8%  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7198174C-34A2-44E5-A76B-B771C41536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373449"/>
              </p:ext>
            </p:extLst>
          </p:nvPr>
        </p:nvGraphicFramePr>
        <p:xfrm>
          <a:off x="211196" y="1748856"/>
          <a:ext cx="5961645" cy="4002000"/>
        </p:xfrm>
        <a:graphic>
          <a:graphicData uri="http://schemas.openxmlformats.org/drawingml/2006/table">
            <a:tbl>
              <a:tblPr/>
              <a:tblGrid>
                <a:gridCol w="4684149">
                  <a:extLst>
                    <a:ext uri="{9D8B030D-6E8A-4147-A177-3AD203B41FA5}">
                      <a16:colId xmlns:a16="http://schemas.microsoft.com/office/drawing/2014/main" val="727811027"/>
                    </a:ext>
                  </a:extLst>
                </a:gridCol>
                <a:gridCol w="768607">
                  <a:extLst>
                    <a:ext uri="{9D8B030D-6E8A-4147-A177-3AD203B41FA5}">
                      <a16:colId xmlns:a16="http://schemas.microsoft.com/office/drawing/2014/main" val="257487912"/>
                    </a:ext>
                  </a:extLst>
                </a:gridCol>
                <a:gridCol w="508889">
                  <a:extLst>
                    <a:ext uri="{9D8B030D-6E8A-4147-A177-3AD203B41FA5}">
                      <a16:colId xmlns:a16="http://schemas.microsoft.com/office/drawing/2014/main" val="4221332876"/>
                    </a:ext>
                  </a:extLst>
                </a:gridCol>
              </a:tblGrid>
              <a:tr h="33044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¿En temas generales, cual creería usted que sería la situación a la cual la administración. municipal debería prestar más atención?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664254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021395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895909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SALUD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701331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DESEMPLEO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539579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3612180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757583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OBRAS PUBLICAS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1059500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VIAS PUBLICAS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4803697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 SOCIAL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59934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VIVIENDA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6133326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MOVILIDAD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485095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 MAYOR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155662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CULTURA Y DEPORTE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95650223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ANIMALES CALLEJEROS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4430052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TODO ESTA BIEN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6943341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JUVENTUD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553315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 AMBIENTE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4640265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NINGUNO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4844145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PUBLICOS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3565917"/>
                  </a:ext>
                </a:extLst>
              </a:tr>
              <a:tr h="18357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1.431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217961"/>
                  </a:ext>
                </a:extLst>
              </a:tr>
            </a:tbl>
          </a:graphicData>
        </a:graphic>
      </p:graphicFrame>
      <p:graphicFrame>
        <p:nvGraphicFramePr>
          <p:cNvPr id="16" name="11 Gráfico">
            <a:extLst>
              <a:ext uri="{FF2B5EF4-FFF2-40B4-BE49-F238E27FC236}">
                <a16:creationId xmlns:a16="http://schemas.microsoft.com/office/drawing/2014/main" id="{9872848E-3199-4B24-A0AA-13C9DEA99A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0676205"/>
              </p:ext>
            </p:extLst>
          </p:nvPr>
        </p:nvGraphicFramePr>
        <p:xfrm>
          <a:off x="7242106" y="1199870"/>
          <a:ext cx="4949894" cy="2626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177125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6064279" y="4648292"/>
            <a:ext cx="5596880" cy="1673049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medio de comunicación por el cual se enteran más los ciudadanos de la información de la Administración Municipal es el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Canal Mundo Más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con un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32% 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 participación, seguido por la Emisora Celeste Estéreo  con una participación de 27% y  las redes sociales del municipio con un 15%, la emisora Radio Capiro participa con un 7% 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79376" y="536659"/>
            <a:ext cx="102251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¿A través de qué medios se entera usted de la información de la Administración Municipal?   Pueden seleccionar varias opciones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5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86" y="5899610"/>
            <a:ext cx="709984" cy="859765"/>
          </a:xfrm>
          <a:prstGeom prst="rect">
            <a:avLst/>
          </a:prstGeom>
        </p:spPr>
      </p:pic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2541E5AC-9AB4-40F1-98E0-CCBDA693C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323409"/>
              </p:ext>
            </p:extLst>
          </p:nvPr>
        </p:nvGraphicFramePr>
        <p:xfrm>
          <a:off x="294654" y="1736579"/>
          <a:ext cx="5945362" cy="2799146"/>
        </p:xfrm>
        <a:graphic>
          <a:graphicData uri="http://schemas.openxmlformats.org/drawingml/2006/table">
            <a:tbl>
              <a:tblPr/>
              <a:tblGrid>
                <a:gridCol w="4671356">
                  <a:extLst>
                    <a:ext uri="{9D8B030D-6E8A-4147-A177-3AD203B41FA5}">
                      <a16:colId xmlns:a16="http://schemas.microsoft.com/office/drawing/2014/main" val="3809835335"/>
                    </a:ext>
                  </a:extLst>
                </a:gridCol>
                <a:gridCol w="676912">
                  <a:extLst>
                    <a:ext uri="{9D8B030D-6E8A-4147-A177-3AD203B41FA5}">
                      <a16:colId xmlns:a16="http://schemas.microsoft.com/office/drawing/2014/main" val="2557422674"/>
                    </a:ext>
                  </a:extLst>
                </a:gridCol>
                <a:gridCol w="597094">
                  <a:extLst>
                    <a:ext uri="{9D8B030D-6E8A-4147-A177-3AD203B41FA5}">
                      <a16:colId xmlns:a16="http://schemas.microsoft.com/office/drawing/2014/main" val="924148582"/>
                    </a:ext>
                  </a:extLst>
                </a:gridCol>
              </a:tblGrid>
              <a:tr h="41689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¿A través de qué medios se entera usted de la información de la Administración Municipal?   Pueden seleccionar varias opciones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062704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757224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Canal Mundo Más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9942127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Emisora Celeste Estéreo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331439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Redes Sociales del Municipio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40896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Emisora Radio Capiro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6976805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Voz a voz de la comunidad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1897777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Página web del Municipio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258466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Carteleras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156419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Volantes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2988953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050774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just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234290"/>
                  </a:ext>
                </a:extLst>
              </a:tr>
              <a:tr h="19852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523781"/>
                  </a:ext>
                </a:extLst>
              </a:tr>
            </a:tbl>
          </a:graphicData>
        </a:graphic>
      </p:graphicFrame>
      <p:graphicFrame>
        <p:nvGraphicFramePr>
          <p:cNvPr id="16" name="9 Gráfico">
            <a:extLst>
              <a:ext uri="{FF2B5EF4-FFF2-40B4-BE49-F238E27FC236}">
                <a16:creationId xmlns:a16="http://schemas.microsoft.com/office/drawing/2014/main" id="{D6322779-B84A-41C1-A777-951BCA9A3C0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56414409"/>
              </p:ext>
            </p:extLst>
          </p:nvPr>
        </p:nvGraphicFramePr>
        <p:xfrm>
          <a:off x="6128142" y="1607881"/>
          <a:ext cx="6168008" cy="27846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16273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5058704" y="5013176"/>
            <a:ext cx="6740634" cy="1152128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58% 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 los ciudadanos escucha la emisora Radio Capiro en algún momento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79376" y="669121"/>
            <a:ext cx="102251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¿Escucha usted la emisora Radio Capiro? Así sea de vez en cuando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1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61386" y="5899610"/>
            <a:ext cx="709984" cy="859765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0BD7C82-67B7-4F1D-BDD5-9076B30E6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664508"/>
              </p:ext>
            </p:extLst>
          </p:nvPr>
        </p:nvGraphicFramePr>
        <p:xfrm>
          <a:off x="479376" y="2276873"/>
          <a:ext cx="6315830" cy="1682470"/>
        </p:xfrm>
        <a:graphic>
          <a:graphicData uri="http://schemas.openxmlformats.org/drawingml/2006/table">
            <a:tbl>
              <a:tblPr/>
              <a:tblGrid>
                <a:gridCol w="3374643">
                  <a:extLst>
                    <a:ext uri="{9D8B030D-6E8A-4147-A177-3AD203B41FA5}">
                      <a16:colId xmlns:a16="http://schemas.microsoft.com/office/drawing/2014/main" val="919751863"/>
                    </a:ext>
                  </a:extLst>
                </a:gridCol>
                <a:gridCol w="2143032">
                  <a:extLst>
                    <a:ext uri="{9D8B030D-6E8A-4147-A177-3AD203B41FA5}">
                      <a16:colId xmlns:a16="http://schemas.microsoft.com/office/drawing/2014/main" val="713322111"/>
                    </a:ext>
                  </a:extLst>
                </a:gridCol>
                <a:gridCol w="798155">
                  <a:extLst>
                    <a:ext uri="{9D8B030D-6E8A-4147-A177-3AD203B41FA5}">
                      <a16:colId xmlns:a16="http://schemas.microsoft.com/office/drawing/2014/main" val="3675612279"/>
                    </a:ext>
                  </a:extLst>
                </a:gridCol>
              </a:tblGrid>
              <a:tr h="33649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¿Escucha usted la emisora Radio Capiro? Así sea de vez en cuando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9383603"/>
                  </a:ext>
                </a:extLst>
              </a:tr>
              <a:tr h="33649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2030653"/>
                  </a:ext>
                </a:extLst>
              </a:tr>
              <a:tr h="33649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684219"/>
                  </a:ext>
                </a:extLst>
              </a:tr>
              <a:tr h="33649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2945851"/>
                  </a:ext>
                </a:extLst>
              </a:tr>
              <a:tr h="33649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664931"/>
                  </a:ext>
                </a:extLst>
              </a:tr>
            </a:tbl>
          </a:graphicData>
        </a:graphic>
      </p:graphicFrame>
      <p:graphicFrame>
        <p:nvGraphicFramePr>
          <p:cNvPr id="16" name="11 Gráfico">
            <a:extLst>
              <a:ext uri="{FF2B5EF4-FFF2-40B4-BE49-F238E27FC236}">
                <a16:creationId xmlns:a16="http://schemas.microsoft.com/office/drawing/2014/main" id="{05341073-692F-40BD-BEC7-734B30EDF1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5295728"/>
              </p:ext>
            </p:extLst>
          </p:nvPr>
        </p:nvGraphicFramePr>
        <p:xfrm>
          <a:off x="7392144" y="1567280"/>
          <a:ext cx="3936353" cy="25981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7291170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3588060" y="4755655"/>
            <a:ext cx="7116452" cy="1177563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Para el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91%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de los encuestados la información que se recibe de la Administración Municipal  es oportuna y clara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79376" y="669121"/>
            <a:ext cx="102251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¿Considera usted que la información que recibe de la Administración Municipal a través de los diferentes medios de comunicación es oportuna y clara? 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5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86" y="5899610"/>
            <a:ext cx="709984" cy="859765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860B91E-71A9-47C7-BF45-35784808A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437296"/>
              </p:ext>
            </p:extLst>
          </p:nvPr>
        </p:nvGraphicFramePr>
        <p:xfrm>
          <a:off x="479376" y="2239502"/>
          <a:ext cx="6408712" cy="1736606"/>
        </p:xfrm>
        <a:graphic>
          <a:graphicData uri="http://schemas.openxmlformats.org/drawingml/2006/table">
            <a:tbl>
              <a:tblPr/>
              <a:tblGrid>
                <a:gridCol w="4523797">
                  <a:extLst>
                    <a:ext uri="{9D8B030D-6E8A-4147-A177-3AD203B41FA5}">
                      <a16:colId xmlns:a16="http://schemas.microsoft.com/office/drawing/2014/main" val="2083057951"/>
                    </a:ext>
                  </a:extLst>
                </a:gridCol>
                <a:gridCol w="980156">
                  <a:extLst>
                    <a:ext uri="{9D8B030D-6E8A-4147-A177-3AD203B41FA5}">
                      <a16:colId xmlns:a16="http://schemas.microsoft.com/office/drawing/2014/main" val="3964644828"/>
                    </a:ext>
                  </a:extLst>
                </a:gridCol>
                <a:gridCol w="904759">
                  <a:extLst>
                    <a:ext uri="{9D8B030D-6E8A-4147-A177-3AD203B41FA5}">
                      <a16:colId xmlns:a16="http://schemas.microsoft.com/office/drawing/2014/main" val="3506353543"/>
                    </a:ext>
                  </a:extLst>
                </a:gridCol>
              </a:tblGrid>
              <a:tr h="5049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¿Considera usted que la información que recibe de la Administración Municipal a través de los diferentes medios de comunicación es oportuna y clara?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88793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6848194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3842733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7994334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 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675955"/>
                  </a:ext>
                </a:extLst>
              </a:tr>
              <a:tr h="24632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873183"/>
                  </a:ext>
                </a:extLst>
              </a:tr>
            </a:tbl>
          </a:graphicData>
        </a:graphic>
      </p:graphicFrame>
      <p:graphicFrame>
        <p:nvGraphicFramePr>
          <p:cNvPr id="16" name="11 Gráfico">
            <a:extLst>
              <a:ext uri="{FF2B5EF4-FFF2-40B4-BE49-F238E27FC236}">
                <a16:creationId xmlns:a16="http://schemas.microsoft.com/office/drawing/2014/main" id="{76B4097F-2BEA-41A4-BF06-87341BA4D1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471923"/>
              </p:ext>
            </p:extLst>
          </p:nvPr>
        </p:nvGraphicFramePr>
        <p:xfrm>
          <a:off x="7320629" y="1716109"/>
          <a:ext cx="4607133" cy="26044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235670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5058704" y="5013176"/>
            <a:ext cx="6740634" cy="1152128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22% de los encuestados,  ha realizado algún tramite en la Administración Municipal, un 77% de los mismos no ha tenido la necesidad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79376" y="669121"/>
            <a:ext cx="102251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¿Ha adelantado algún trámite en las dependencias de la administración municipal?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1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86" y="5899610"/>
            <a:ext cx="709984" cy="859765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338959D-6D1E-4A40-A739-CD05317471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883210"/>
              </p:ext>
            </p:extLst>
          </p:nvPr>
        </p:nvGraphicFramePr>
        <p:xfrm>
          <a:off x="284465" y="1916168"/>
          <a:ext cx="6150462" cy="2602209"/>
        </p:xfrm>
        <a:graphic>
          <a:graphicData uri="http://schemas.openxmlformats.org/drawingml/2006/table">
            <a:tbl>
              <a:tblPr/>
              <a:tblGrid>
                <a:gridCol w="3342149">
                  <a:extLst>
                    <a:ext uri="{9D8B030D-6E8A-4147-A177-3AD203B41FA5}">
                      <a16:colId xmlns:a16="http://schemas.microsoft.com/office/drawing/2014/main" val="2415736458"/>
                    </a:ext>
                  </a:extLst>
                </a:gridCol>
                <a:gridCol w="2031057">
                  <a:extLst>
                    <a:ext uri="{9D8B030D-6E8A-4147-A177-3AD203B41FA5}">
                      <a16:colId xmlns:a16="http://schemas.microsoft.com/office/drawing/2014/main" val="350638170"/>
                    </a:ext>
                  </a:extLst>
                </a:gridCol>
                <a:gridCol w="777256">
                  <a:extLst>
                    <a:ext uri="{9D8B030D-6E8A-4147-A177-3AD203B41FA5}">
                      <a16:colId xmlns:a16="http://schemas.microsoft.com/office/drawing/2014/main" val="1725236491"/>
                    </a:ext>
                  </a:extLst>
                </a:gridCol>
              </a:tblGrid>
              <a:tr h="79511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¿Ha adelantado algún trámite en las dependencias de la administración municipal?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029929"/>
                  </a:ext>
                </a:extLst>
              </a:tr>
              <a:tr h="3614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68996"/>
                  </a:ext>
                </a:extLst>
              </a:tr>
              <a:tr h="3614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771294"/>
                  </a:ext>
                </a:extLst>
              </a:tr>
              <a:tr h="3614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910860"/>
                  </a:ext>
                </a:extLst>
              </a:tr>
              <a:tr h="3614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 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5585673"/>
                  </a:ext>
                </a:extLst>
              </a:tr>
              <a:tr h="361418"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650977"/>
                  </a:ext>
                </a:extLst>
              </a:tr>
            </a:tbl>
          </a:graphicData>
        </a:graphic>
      </p:graphicFrame>
      <p:graphicFrame>
        <p:nvGraphicFramePr>
          <p:cNvPr id="15" name="11 Gráfico">
            <a:extLst>
              <a:ext uri="{FF2B5EF4-FFF2-40B4-BE49-F238E27FC236}">
                <a16:creationId xmlns:a16="http://schemas.microsoft.com/office/drawing/2014/main" id="{E0CD6C29-4970-429E-996E-1CB877C479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9063344"/>
              </p:ext>
            </p:extLst>
          </p:nvPr>
        </p:nvGraphicFramePr>
        <p:xfrm>
          <a:off x="6600057" y="1626344"/>
          <a:ext cx="5592537" cy="3044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718008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3095733" y="5351060"/>
            <a:ext cx="8832304" cy="768327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De las personas que se han acercado a realizar algún tramite  el 27% ha sentido que la atención ha sido excelente,  y un 52% buena,  para un 79% de satisfacción,   se debe revisar los procesos  ya que hay  11% que no está de acuerdo con la atención recibida.</a:t>
            </a: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79376" y="669121"/>
            <a:ext cx="102251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Si la respuesta anterior es positiva, indique ¿Cómo fue la atención que recibió?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1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86" y="6025619"/>
            <a:ext cx="709984" cy="859765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63F7F2-A28A-4F16-94BE-E7372657D0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859282"/>
              </p:ext>
            </p:extLst>
          </p:nvPr>
        </p:nvGraphicFramePr>
        <p:xfrm>
          <a:off x="236873" y="2132659"/>
          <a:ext cx="7407661" cy="2667000"/>
        </p:xfrm>
        <a:graphic>
          <a:graphicData uri="http://schemas.openxmlformats.org/drawingml/2006/table">
            <a:tbl>
              <a:tblPr/>
              <a:tblGrid>
                <a:gridCol w="5182463">
                  <a:extLst>
                    <a:ext uri="{9D8B030D-6E8A-4147-A177-3AD203B41FA5}">
                      <a16:colId xmlns:a16="http://schemas.microsoft.com/office/drawing/2014/main" val="42557390"/>
                    </a:ext>
                  </a:extLst>
                </a:gridCol>
                <a:gridCol w="969232">
                  <a:extLst>
                    <a:ext uri="{9D8B030D-6E8A-4147-A177-3AD203B41FA5}">
                      <a16:colId xmlns:a16="http://schemas.microsoft.com/office/drawing/2014/main" val="2949893859"/>
                    </a:ext>
                  </a:extLst>
                </a:gridCol>
                <a:gridCol w="444167">
                  <a:extLst>
                    <a:ext uri="{9D8B030D-6E8A-4147-A177-3AD203B41FA5}">
                      <a16:colId xmlns:a16="http://schemas.microsoft.com/office/drawing/2014/main" val="1616643845"/>
                    </a:ext>
                  </a:extLst>
                </a:gridCol>
                <a:gridCol w="811799">
                  <a:extLst>
                    <a:ext uri="{9D8B030D-6E8A-4147-A177-3AD203B41FA5}">
                      <a16:colId xmlns:a16="http://schemas.microsoft.com/office/drawing/2014/main" val="2709379570"/>
                    </a:ext>
                  </a:extLst>
                </a:gridCol>
              </a:tblGrid>
              <a:tr h="3810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 la respuesta anterior es positiva, indique ¿Cómo fue la atención que recibió?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1696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Puntuje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08093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4566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424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5116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764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57022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0087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52605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Índice de Gestión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95115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excelencia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1163935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67282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insatisfaccion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7925451"/>
                  </a:ext>
                </a:extLst>
              </a:tr>
            </a:tbl>
          </a:graphicData>
        </a:graphic>
      </p:graphicFrame>
      <p:graphicFrame>
        <p:nvGraphicFramePr>
          <p:cNvPr id="18" name="12 Gráfico">
            <a:extLst>
              <a:ext uri="{FF2B5EF4-FFF2-40B4-BE49-F238E27FC236}">
                <a16:creationId xmlns:a16="http://schemas.microsoft.com/office/drawing/2014/main" id="{927D5BDC-093E-41D0-90D4-60CC5509A9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83463"/>
              </p:ext>
            </p:extLst>
          </p:nvPr>
        </p:nvGraphicFramePr>
        <p:xfrm>
          <a:off x="7644533" y="1339331"/>
          <a:ext cx="4259435" cy="3052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7599110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3647728" y="4770863"/>
            <a:ext cx="7632848" cy="1187323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13% 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 los encuestados  ha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presentado alguna PQRS 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ante la Administración Municipal,  el 86% de los mismos no ha usado este mecanismos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57711" y="548680"/>
            <a:ext cx="102251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¿En los últimos cuatro años, ha presentado alguna vez una petición, queja, reclamo, o sugerencia a la Administración Municipal?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86" y="6025619"/>
            <a:ext cx="709984" cy="859765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101FD76A-9E70-4E3D-B1F1-D94BC73ACB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156918"/>
              </p:ext>
            </p:extLst>
          </p:nvPr>
        </p:nvGraphicFramePr>
        <p:xfrm>
          <a:off x="357559" y="1917345"/>
          <a:ext cx="5735959" cy="1686571"/>
        </p:xfrm>
        <a:graphic>
          <a:graphicData uri="http://schemas.openxmlformats.org/drawingml/2006/table">
            <a:tbl>
              <a:tblPr/>
              <a:tblGrid>
                <a:gridCol w="2701806">
                  <a:extLst>
                    <a:ext uri="{9D8B030D-6E8A-4147-A177-3AD203B41FA5}">
                      <a16:colId xmlns:a16="http://schemas.microsoft.com/office/drawing/2014/main" val="247937060"/>
                    </a:ext>
                  </a:extLst>
                </a:gridCol>
                <a:gridCol w="2309279">
                  <a:extLst>
                    <a:ext uri="{9D8B030D-6E8A-4147-A177-3AD203B41FA5}">
                      <a16:colId xmlns:a16="http://schemas.microsoft.com/office/drawing/2014/main" val="921563145"/>
                    </a:ext>
                  </a:extLst>
                </a:gridCol>
                <a:gridCol w="724874">
                  <a:extLst>
                    <a:ext uri="{9D8B030D-6E8A-4147-A177-3AD203B41FA5}">
                      <a16:colId xmlns:a16="http://schemas.microsoft.com/office/drawing/2014/main" val="3109003219"/>
                    </a:ext>
                  </a:extLst>
                </a:gridCol>
              </a:tblGrid>
              <a:tr h="47987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¿En los últimos cuatro años, ha presentado alguna vez una petición, queja, reclamo, o sugerencia a la Administración Municipal?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304321"/>
                  </a:ext>
                </a:extLst>
              </a:tr>
              <a:tr h="2413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292275"/>
                  </a:ext>
                </a:extLst>
              </a:tr>
              <a:tr h="2413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112062"/>
                  </a:ext>
                </a:extLst>
              </a:tr>
              <a:tr h="2413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622188"/>
                  </a:ext>
                </a:extLst>
              </a:tr>
              <a:tr h="2413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 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9793489"/>
                  </a:ext>
                </a:extLst>
              </a:tr>
              <a:tr h="24134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213395"/>
                  </a:ext>
                </a:extLst>
              </a:tr>
            </a:tbl>
          </a:graphicData>
        </a:graphic>
      </p:graphicFrame>
      <p:graphicFrame>
        <p:nvGraphicFramePr>
          <p:cNvPr id="15" name="13 Gráfico">
            <a:extLst>
              <a:ext uri="{FF2B5EF4-FFF2-40B4-BE49-F238E27FC236}">
                <a16:creationId xmlns:a16="http://schemas.microsoft.com/office/drawing/2014/main" id="{6AC6E514-39F5-41C4-9FE7-6CF92ED226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1549715"/>
              </p:ext>
            </p:extLst>
          </p:nvPr>
        </p:nvGraphicFramePr>
        <p:xfrm>
          <a:off x="5858197" y="1482110"/>
          <a:ext cx="6130413" cy="259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6869891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3210124" y="4862301"/>
            <a:ext cx="8070452" cy="1326578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proceso de atención  tiene un calificación del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54%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de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satisfacción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 lo cual lleva a revisar como es el proceso para mejorar, puesto que para un 28% la atención es regular y un 15% mala, lo que nos indica una gran oportunidad de mejora 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79376" y="669121"/>
            <a:ext cx="102251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Si la respuesta anterior es positiva, indique ¿Cómo fue la atención que recibió?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1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86" y="6025619"/>
            <a:ext cx="709984" cy="859765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1408D63-B5F7-4749-9454-D5010E8FA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166714"/>
              </p:ext>
            </p:extLst>
          </p:nvPr>
        </p:nvGraphicFramePr>
        <p:xfrm>
          <a:off x="95181" y="1810211"/>
          <a:ext cx="7440979" cy="2743196"/>
        </p:xfrm>
        <a:graphic>
          <a:graphicData uri="http://schemas.openxmlformats.org/drawingml/2006/table">
            <a:tbl>
              <a:tblPr/>
              <a:tblGrid>
                <a:gridCol w="4922685">
                  <a:extLst>
                    <a:ext uri="{9D8B030D-6E8A-4147-A177-3AD203B41FA5}">
                      <a16:colId xmlns:a16="http://schemas.microsoft.com/office/drawing/2014/main" val="2009870116"/>
                    </a:ext>
                  </a:extLst>
                </a:gridCol>
                <a:gridCol w="1037010">
                  <a:extLst>
                    <a:ext uri="{9D8B030D-6E8A-4147-A177-3AD203B41FA5}">
                      <a16:colId xmlns:a16="http://schemas.microsoft.com/office/drawing/2014/main" val="899405510"/>
                    </a:ext>
                  </a:extLst>
                </a:gridCol>
                <a:gridCol w="449076">
                  <a:extLst>
                    <a:ext uri="{9D8B030D-6E8A-4147-A177-3AD203B41FA5}">
                      <a16:colId xmlns:a16="http://schemas.microsoft.com/office/drawing/2014/main" val="1042715458"/>
                    </a:ext>
                  </a:extLst>
                </a:gridCol>
                <a:gridCol w="1032208">
                  <a:extLst>
                    <a:ext uri="{9D8B030D-6E8A-4147-A177-3AD203B41FA5}">
                      <a16:colId xmlns:a16="http://schemas.microsoft.com/office/drawing/2014/main" val="3103404513"/>
                    </a:ext>
                  </a:extLst>
                </a:gridCol>
              </a:tblGrid>
              <a:tr h="20069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 la respuesta anterior es positiva, indique ¿Cómo fue la atención que recibió?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7064527"/>
                  </a:ext>
                </a:extLst>
              </a:tr>
              <a:tr h="20069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Puntaje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8042736"/>
                  </a:ext>
                </a:extLst>
              </a:tr>
              <a:tr h="20069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711065"/>
                  </a:ext>
                </a:extLst>
              </a:tr>
              <a:tr h="33490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6479587"/>
                  </a:ext>
                </a:extLst>
              </a:tr>
              <a:tr h="20069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1940358"/>
                  </a:ext>
                </a:extLst>
              </a:tr>
              <a:tr h="20069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502094"/>
                  </a:ext>
                </a:extLst>
              </a:tr>
              <a:tr h="20069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623953"/>
                  </a:ext>
                </a:extLst>
              </a:tr>
              <a:tr h="20069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063814"/>
                  </a:ext>
                </a:extLst>
              </a:tr>
              <a:tr h="200691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7501087"/>
                  </a:ext>
                </a:extLst>
              </a:tr>
              <a:tr h="2006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Índice de Gestión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368541"/>
                  </a:ext>
                </a:extLst>
              </a:tr>
              <a:tr h="2006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excelencia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89361"/>
                  </a:ext>
                </a:extLst>
              </a:tr>
              <a:tr h="2006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126900"/>
                  </a:ext>
                </a:extLst>
              </a:tr>
              <a:tr h="20069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</a:t>
                      </a:r>
                      <a:r>
                        <a:rPr lang="es-CO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insatisfaccion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6390355"/>
                  </a:ext>
                </a:extLst>
              </a:tr>
            </a:tbl>
          </a:graphicData>
        </a:graphic>
      </p:graphicFrame>
      <p:graphicFrame>
        <p:nvGraphicFramePr>
          <p:cNvPr id="15" name="12 Gráfico">
            <a:extLst>
              <a:ext uri="{FF2B5EF4-FFF2-40B4-BE49-F238E27FC236}">
                <a16:creationId xmlns:a16="http://schemas.microsoft.com/office/drawing/2014/main" id="{EBD71CFB-CA5B-48D5-9BFF-BCC450A3E3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0804448"/>
              </p:ext>
            </p:extLst>
          </p:nvPr>
        </p:nvGraphicFramePr>
        <p:xfrm>
          <a:off x="7790801" y="1746339"/>
          <a:ext cx="424270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95954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1847528" y="4498992"/>
            <a:ext cx="8136903" cy="612670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Para el 89% de los ciudadanos el alcalde Elkin Ospina </a:t>
            </a:r>
            <a:r>
              <a:rPr lang="es-MX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Ospina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le cumplió al municipio de La Ceja</a:t>
            </a:r>
            <a:endParaRPr lang="es-CO" sz="1400" b="1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79376" y="669121"/>
            <a:ext cx="102251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¿En términos generales, cree usted que el alcalde Elkin Ospina </a:t>
            </a:r>
            <a:r>
              <a:rPr lang="es-MX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Ospina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le cumplió al municipio de La Ceja?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86" y="6025619"/>
            <a:ext cx="709984" cy="859765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2EB71AD-61FC-4478-8611-D13C89CBC8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07998"/>
              </p:ext>
            </p:extLst>
          </p:nvPr>
        </p:nvGraphicFramePr>
        <p:xfrm>
          <a:off x="449716" y="2184673"/>
          <a:ext cx="5806372" cy="1336881"/>
        </p:xfrm>
        <a:graphic>
          <a:graphicData uri="http://schemas.openxmlformats.org/drawingml/2006/table">
            <a:tbl>
              <a:tblPr/>
              <a:tblGrid>
                <a:gridCol w="4562149">
                  <a:extLst>
                    <a:ext uri="{9D8B030D-6E8A-4147-A177-3AD203B41FA5}">
                      <a16:colId xmlns:a16="http://schemas.microsoft.com/office/drawing/2014/main" val="4124760892"/>
                    </a:ext>
                  </a:extLst>
                </a:gridCol>
                <a:gridCol w="868111">
                  <a:extLst>
                    <a:ext uri="{9D8B030D-6E8A-4147-A177-3AD203B41FA5}">
                      <a16:colId xmlns:a16="http://schemas.microsoft.com/office/drawing/2014/main" val="1127128227"/>
                    </a:ext>
                  </a:extLst>
                </a:gridCol>
                <a:gridCol w="376112">
                  <a:extLst>
                    <a:ext uri="{9D8B030D-6E8A-4147-A177-3AD203B41FA5}">
                      <a16:colId xmlns:a16="http://schemas.microsoft.com/office/drawing/2014/main" val="882346847"/>
                    </a:ext>
                  </a:extLst>
                </a:gridCol>
              </a:tblGrid>
              <a:tr h="384381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¿En términos generales, cree usted que el alcalde Elkin Ospina Ospina le cumplió al municipio de La Ceja?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50834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8202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985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807593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 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7383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054147"/>
                  </a:ext>
                </a:extLst>
              </a:tr>
            </a:tbl>
          </a:graphicData>
        </a:graphic>
      </p:graphicFrame>
      <p:graphicFrame>
        <p:nvGraphicFramePr>
          <p:cNvPr id="15" name="13 Gráfico">
            <a:extLst>
              <a:ext uri="{FF2B5EF4-FFF2-40B4-BE49-F238E27FC236}">
                <a16:creationId xmlns:a16="http://schemas.microsoft.com/office/drawing/2014/main" id="{6EAE8107-DD54-4663-88DE-E9AA5AC837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0129113"/>
              </p:ext>
            </p:extLst>
          </p:nvPr>
        </p:nvGraphicFramePr>
        <p:xfrm>
          <a:off x="6855685" y="1628800"/>
          <a:ext cx="4592266" cy="2082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161533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10800000" flipH="1">
            <a:off x="0" y="-27383"/>
            <a:ext cx="12192000" cy="6858000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3" name="22 Grupo"/>
          <p:cNvGrpSpPr/>
          <p:nvPr/>
        </p:nvGrpSpPr>
        <p:grpSpPr>
          <a:xfrm>
            <a:off x="2207568" y="2564904"/>
            <a:ext cx="8712968" cy="2606827"/>
            <a:chOff x="-98537" y="3329095"/>
            <a:chExt cx="3709271" cy="1224985"/>
          </a:xfrm>
        </p:grpSpPr>
        <p:cxnSp>
          <p:nvCxnSpPr>
            <p:cNvPr id="24" name="23 Conector recto"/>
            <p:cNvCxnSpPr/>
            <p:nvPr/>
          </p:nvCxnSpPr>
          <p:spPr>
            <a:xfrm>
              <a:off x="179511" y="3329095"/>
              <a:ext cx="3169243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179511" y="4019709"/>
              <a:ext cx="3169243" cy="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26 CuadroTexto"/>
            <p:cNvSpPr txBox="1"/>
            <p:nvPr/>
          </p:nvSpPr>
          <p:spPr>
            <a:xfrm>
              <a:off x="-98537" y="3396226"/>
              <a:ext cx="3709271" cy="1157854"/>
            </a:xfrm>
            <a:prstGeom prst="rect">
              <a:avLst/>
            </a:prstGeom>
            <a:solidFill>
              <a:schemeClr val="bg1">
                <a:lumMod val="85000"/>
                <a:alpha val="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6600" b="1" dirty="0">
                  <a:solidFill>
                    <a:schemeClr val="bg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rPr>
                <a:t>Tabulación Encuestas</a:t>
              </a:r>
            </a:p>
          </p:txBody>
        </p:sp>
      </p:grp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7888" y="248301"/>
            <a:ext cx="2458956" cy="992606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06777" y="5636628"/>
            <a:ext cx="2562221" cy="727544"/>
          </a:xfrm>
          <a:prstGeom prst="rect">
            <a:avLst/>
          </a:prstGeom>
        </p:spPr>
      </p:pic>
      <p:pic>
        <p:nvPicPr>
          <p:cNvPr id="10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76120" y="5177444"/>
            <a:ext cx="998017" cy="132438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8235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 rot="10800000" flipH="1">
            <a:off x="0" y="-27383"/>
            <a:ext cx="12192000" cy="6858000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2694351" y="2636912"/>
            <a:ext cx="6803297" cy="1200329"/>
          </a:xfrm>
          <a:prstGeom prst="rect">
            <a:avLst/>
          </a:prstGeom>
          <a:solidFill>
            <a:schemeClr val="bg1">
              <a:lumMod val="85000"/>
              <a:alpha val="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7200" b="1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GRACIAS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1904" y="5522866"/>
            <a:ext cx="2088232" cy="84295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964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510030" y="404664"/>
            <a:ext cx="572998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CO" sz="6000" dirty="0">
                <a:solidFill>
                  <a:srgbClr val="00B05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Ficha Técnica</a:t>
            </a:r>
          </a:p>
        </p:txBody>
      </p:sp>
      <p:pic>
        <p:nvPicPr>
          <p:cNvPr id="19" name="Imagen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31328" y="31033"/>
            <a:ext cx="1620984" cy="625837"/>
          </a:xfrm>
          <a:prstGeom prst="rect">
            <a:avLst/>
          </a:prstGeom>
        </p:spPr>
      </p:pic>
      <p:graphicFrame>
        <p:nvGraphicFramePr>
          <p:cNvPr id="13" name="Group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04531"/>
              </p:ext>
            </p:extLst>
          </p:nvPr>
        </p:nvGraphicFramePr>
        <p:xfrm>
          <a:off x="1559496" y="1412776"/>
          <a:ext cx="8104188" cy="3431162"/>
        </p:xfrm>
        <a:graphic>
          <a:graphicData uri="http://schemas.openxmlformats.org/drawingml/2006/table">
            <a:tbl>
              <a:tblPr/>
              <a:tblGrid>
                <a:gridCol w="26527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1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549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Referencia de Estudio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Encuestas de</a:t>
                      </a:r>
                      <a:r>
                        <a:rPr kumimoji="0" lang="es-CO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 percepción de Gobierno Municipal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Tipo de Estudio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Cuantitativo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Técnica utilizada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Encuestas telefónicas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8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Publico Objetivo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Habitantes del municipio de La Ceja.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Tamaño de la Muestra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1202 encuestas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Periodo Trabajo de Campo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ea typeface="+mn-ea"/>
                          <a:cs typeface="Arial" pitchFamily="34" charset="0"/>
                        </a:rPr>
                        <a:t>21 /11/2019  – 27/11/2019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 Estadísticos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Nivel de Confianza: 95%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09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cs typeface="Arial" pitchFamily="34" charset="0"/>
                      </a:endParaRP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itchFamily="34" charset="0"/>
                          <a:cs typeface="Arial" pitchFamily="34" charset="0"/>
                        </a:rPr>
                        <a:t> Margen de Error: 4,1%</a:t>
                      </a:r>
                    </a:p>
                  </a:txBody>
                  <a:tcPr marL="0" marR="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6 Rectángulo"/>
          <p:cNvSpPr>
            <a:spLocks noChangeArrowheads="1"/>
          </p:cNvSpPr>
          <p:nvPr/>
        </p:nvSpPr>
        <p:spPr bwMode="auto">
          <a:xfrm>
            <a:off x="767408" y="5051861"/>
            <a:ext cx="864393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Nivel de Confianza: </a:t>
            </a:r>
          </a:p>
          <a:p>
            <a:pPr>
              <a:defRPr/>
            </a:pPr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Indica la probabilidad de que los resultados de la investigación sean ciertos.</a:t>
            </a:r>
          </a:p>
          <a:p>
            <a:pPr>
              <a:defRPr/>
            </a:pPr>
            <a:endParaRPr lang="es-ES" sz="1000" dirty="0">
              <a:solidFill>
                <a:schemeClr val="tx1">
                  <a:lumMod val="65000"/>
                  <a:lumOff val="35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Margen de Error: </a:t>
            </a:r>
          </a:p>
          <a:p>
            <a:pPr>
              <a:defRPr/>
            </a:pPr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El error muestra la diferencia que puede haber entre el resultado que obtenemos preguntando a una muestra de la población y el que obtendríamos</a:t>
            </a:r>
          </a:p>
          <a:p>
            <a:pPr>
              <a:defRPr/>
            </a:pPr>
            <a:r>
              <a:rPr lang="es-E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si preguntáramos al total de ella.</a:t>
            </a: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386" y="6025619"/>
            <a:ext cx="709984" cy="85976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4594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76118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359696" y="6479625"/>
            <a:ext cx="8832304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34" name="7 CuadroTexto"/>
          <p:cNvSpPr txBox="1">
            <a:spLocks noChangeArrowheads="1"/>
          </p:cNvSpPr>
          <p:nvPr/>
        </p:nvSpPr>
        <p:spPr bwMode="auto">
          <a:xfrm>
            <a:off x="479376" y="669120"/>
            <a:ext cx="1036915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¿Cómo considera usted que ha sido la gestión del alcalde Elkin Ospina </a:t>
            </a:r>
            <a:r>
              <a:rPr lang="es-MX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Ospina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durante los cuatro años de su gobierno?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" name="Rectángulo: esquinas redondeadas 16"/>
          <p:cNvSpPr/>
          <p:nvPr/>
        </p:nvSpPr>
        <p:spPr>
          <a:xfrm>
            <a:off x="5951985" y="5176622"/>
            <a:ext cx="6028820" cy="1322433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La gestión del Alcalde es bien vista por los habitantes del municipio de La Ceja, se evidencia que un </a:t>
            </a:r>
            <a:r>
              <a:rPr lang="es-CO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90%</a:t>
            </a:r>
            <a:r>
              <a:rPr lang="es-CO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se encuentra</a:t>
            </a:r>
            <a:r>
              <a:rPr lang="es-CO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satisfecho </a:t>
            </a:r>
            <a:r>
              <a:rPr lang="es-CO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 la gestión, un 8% considera que su gestión no fue la mejor durante su periodo de gestión </a:t>
            </a: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680" y="5881603"/>
            <a:ext cx="709984" cy="859765"/>
          </a:xfrm>
          <a:prstGeom prst="rect">
            <a:avLst/>
          </a:prstGeom>
        </p:spPr>
      </p:pic>
      <p:graphicFrame>
        <p:nvGraphicFramePr>
          <p:cNvPr id="15" name="2 Gráfico">
            <a:extLst>
              <a:ext uri="{FF2B5EF4-FFF2-40B4-BE49-F238E27FC236}">
                <a16:creationId xmlns:a16="http://schemas.microsoft.com/office/drawing/2014/main" id="{2050EA58-B970-4BCC-BC1E-50CDE6A874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2351176"/>
              </p:ext>
            </p:extLst>
          </p:nvPr>
        </p:nvGraphicFramePr>
        <p:xfrm>
          <a:off x="7203217" y="2010805"/>
          <a:ext cx="4509407" cy="27472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175F19FA-FABF-4546-9EA3-013BE1FD55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789927"/>
              </p:ext>
            </p:extLst>
          </p:nvPr>
        </p:nvGraphicFramePr>
        <p:xfrm>
          <a:off x="86006" y="1952128"/>
          <a:ext cx="6802081" cy="2805954"/>
        </p:xfrm>
        <a:graphic>
          <a:graphicData uri="http://schemas.openxmlformats.org/drawingml/2006/table">
            <a:tbl>
              <a:tblPr/>
              <a:tblGrid>
                <a:gridCol w="4758795">
                  <a:extLst>
                    <a:ext uri="{9D8B030D-6E8A-4147-A177-3AD203B41FA5}">
                      <a16:colId xmlns:a16="http://schemas.microsoft.com/office/drawing/2014/main" val="335700385"/>
                    </a:ext>
                  </a:extLst>
                </a:gridCol>
                <a:gridCol w="921148">
                  <a:extLst>
                    <a:ext uri="{9D8B030D-6E8A-4147-A177-3AD203B41FA5}">
                      <a16:colId xmlns:a16="http://schemas.microsoft.com/office/drawing/2014/main" val="412611477"/>
                    </a:ext>
                  </a:extLst>
                </a:gridCol>
                <a:gridCol w="376705">
                  <a:extLst>
                    <a:ext uri="{9D8B030D-6E8A-4147-A177-3AD203B41FA5}">
                      <a16:colId xmlns:a16="http://schemas.microsoft.com/office/drawing/2014/main" val="155731359"/>
                    </a:ext>
                  </a:extLst>
                </a:gridCol>
                <a:gridCol w="745433">
                  <a:extLst>
                    <a:ext uri="{9D8B030D-6E8A-4147-A177-3AD203B41FA5}">
                      <a16:colId xmlns:a16="http://schemas.microsoft.com/office/drawing/2014/main" val="4045441283"/>
                    </a:ext>
                  </a:extLst>
                </a:gridCol>
              </a:tblGrid>
              <a:tr h="40941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¿Cómo considera usted que ha sido la gestión del alcalde Elkin Ospina Ospina, durante los cuatro años de su gobierno?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12153"/>
                  </a:ext>
                </a:extLst>
              </a:tr>
              <a:tr h="19971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Puntaje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8083"/>
                  </a:ext>
                </a:extLst>
              </a:tr>
              <a:tr h="19971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8890824"/>
                  </a:ext>
                </a:extLst>
              </a:tr>
              <a:tr h="19971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2098497"/>
                  </a:ext>
                </a:extLst>
              </a:tr>
              <a:tr h="19971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063091"/>
                  </a:ext>
                </a:extLst>
              </a:tr>
              <a:tr h="19971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1917552"/>
                  </a:ext>
                </a:extLst>
              </a:tr>
              <a:tr h="19971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213045"/>
                  </a:ext>
                </a:extLst>
              </a:tr>
              <a:tr h="19971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3987015"/>
                  </a:ext>
                </a:extLst>
              </a:tr>
              <a:tr h="199712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9245573"/>
                  </a:ext>
                </a:extLst>
              </a:tr>
              <a:tr h="19971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Índice de Gestión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343024"/>
                  </a:ext>
                </a:extLst>
              </a:tr>
              <a:tr h="19971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excelencia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8876187"/>
                  </a:ext>
                </a:extLst>
              </a:tr>
              <a:tr h="19971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550968"/>
                  </a:ext>
                </a:extLst>
              </a:tr>
              <a:tr h="199712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insatisfaccion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87235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4465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76118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>
            <a:off x="3359696" y="6479625"/>
            <a:ext cx="8832304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4" name="7 CuadroTexto"/>
          <p:cNvSpPr txBox="1">
            <a:spLocks noChangeArrowheads="1"/>
          </p:cNvSpPr>
          <p:nvPr/>
        </p:nvSpPr>
        <p:spPr bwMode="auto">
          <a:xfrm>
            <a:off x="335360" y="476672"/>
            <a:ext cx="11496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¿De acuerdo a esta gestión, cree usted que en La Ceja sí estamos viviendo mejor?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7" name="Rectángulo: esquinas redondeadas 16"/>
          <p:cNvSpPr/>
          <p:nvPr/>
        </p:nvSpPr>
        <p:spPr>
          <a:xfrm>
            <a:off x="4383017" y="4081341"/>
            <a:ext cx="6105471" cy="2185525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El </a:t>
            </a:r>
            <a:r>
              <a:rPr lang="es-MX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84% </a:t>
            </a:r>
            <a:r>
              <a:rPr lang="es-MX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 los encuestados manifiestan que en La Ceja </a:t>
            </a:r>
            <a:r>
              <a:rPr lang="es-MX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si  se está viviendo mejor</a:t>
            </a:r>
            <a:r>
              <a:rPr lang="es-MX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   un 3% no manifestó interés en dar respuesta a esta pregunta y un 14%  no está de acuerdo.</a:t>
            </a:r>
            <a:endParaRPr lang="es-CO" sz="16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680" y="5881603"/>
            <a:ext cx="709984" cy="859765"/>
          </a:xfrm>
          <a:prstGeom prst="rect">
            <a:avLst/>
          </a:prstGeom>
        </p:spPr>
      </p:pic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87B10AC-EAED-43F0-A898-853CF1B695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10901"/>
              </p:ext>
            </p:extLst>
          </p:nvPr>
        </p:nvGraphicFramePr>
        <p:xfrm>
          <a:off x="211196" y="1898434"/>
          <a:ext cx="7324964" cy="1530564"/>
        </p:xfrm>
        <a:graphic>
          <a:graphicData uri="http://schemas.openxmlformats.org/drawingml/2006/table">
            <a:tbl>
              <a:tblPr/>
              <a:tblGrid>
                <a:gridCol w="5755328">
                  <a:extLst>
                    <a:ext uri="{9D8B030D-6E8A-4147-A177-3AD203B41FA5}">
                      <a16:colId xmlns:a16="http://schemas.microsoft.com/office/drawing/2014/main" val="1243492291"/>
                    </a:ext>
                  </a:extLst>
                </a:gridCol>
                <a:gridCol w="885760">
                  <a:extLst>
                    <a:ext uri="{9D8B030D-6E8A-4147-A177-3AD203B41FA5}">
                      <a16:colId xmlns:a16="http://schemas.microsoft.com/office/drawing/2014/main" val="2393552665"/>
                    </a:ext>
                  </a:extLst>
                </a:gridCol>
                <a:gridCol w="683876">
                  <a:extLst>
                    <a:ext uri="{9D8B030D-6E8A-4147-A177-3AD203B41FA5}">
                      <a16:colId xmlns:a16="http://schemas.microsoft.com/office/drawing/2014/main" val="4032013771"/>
                    </a:ext>
                  </a:extLst>
                </a:gridCol>
              </a:tblGrid>
              <a:tr h="43730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¿De acuerdo a esta gestión, cree usted que en La Ceja sí estamos viviendo mejor?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954217"/>
                  </a:ext>
                </a:extLst>
              </a:tr>
              <a:tr h="21865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5913887"/>
                  </a:ext>
                </a:extLst>
              </a:tr>
              <a:tr h="21865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044102"/>
                  </a:ext>
                </a:extLst>
              </a:tr>
              <a:tr h="21865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605880"/>
                  </a:ext>
                </a:extLst>
              </a:tr>
              <a:tr h="21865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0161071"/>
                  </a:ext>
                </a:extLst>
              </a:tr>
              <a:tr h="218652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040014"/>
                  </a:ext>
                </a:extLst>
              </a:tr>
            </a:tbl>
          </a:graphicData>
        </a:graphic>
      </p:graphicFrame>
      <p:graphicFrame>
        <p:nvGraphicFramePr>
          <p:cNvPr id="12" name="5 Gráfico">
            <a:extLst>
              <a:ext uri="{FF2B5EF4-FFF2-40B4-BE49-F238E27FC236}">
                <a16:creationId xmlns:a16="http://schemas.microsoft.com/office/drawing/2014/main" id="{26539937-AF9C-4D0D-A188-03876759B0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624083"/>
              </p:ext>
            </p:extLst>
          </p:nvPr>
        </p:nvGraphicFramePr>
        <p:xfrm>
          <a:off x="7536160" y="1591369"/>
          <a:ext cx="4320480" cy="262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043327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6528047" y="5039306"/>
            <a:ext cx="5306939" cy="1125998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Se puede evidenciar que un</a:t>
            </a:r>
            <a:r>
              <a:rPr lang="es-CO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82% </a:t>
            </a:r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indica estar satisfecho con las obras y programas de ,mejora en el entorno urbano,   para un 37% de los habitantes las obras han sido excelente  y un 51% bueno,   un 12% califican esta gestión entre regular y  malo</a:t>
            </a: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515380" y="502222"/>
            <a:ext cx="1116124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¿Cómo califica usted las obras y programas de mejora en el entorno urbano deteriorado: intervenciones en pavimentación de vías, red de acueducto y alcantarillado, óptimas condiciones de las zonas verdes?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680" y="5881603"/>
            <a:ext cx="709984" cy="859765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7E87C7D-C9EC-4A49-8714-8E14BDF531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79136"/>
              </p:ext>
            </p:extLst>
          </p:nvPr>
        </p:nvGraphicFramePr>
        <p:xfrm>
          <a:off x="158991" y="1779437"/>
          <a:ext cx="5937009" cy="3259865"/>
        </p:xfrm>
        <a:graphic>
          <a:graphicData uri="http://schemas.openxmlformats.org/drawingml/2006/table">
            <a:tbl>
              <a:tblPr/>
              <a:tblGrid>
                <a:gridCol w="4153582">
                  <a:extLst>
                    <a:ext uri="{9D8B030D-6E8A-4147-A177-3AD203B41FA5}">
                      <a16:colId xmlns:a16="http://schemas.microsoft.com/office/drawing/2014/main" val="1332168444"/>
                    </a:ext>
                  </a:extLst>
                </a:gridCol>
                <a:gridCol w="706780">
                  <a:extLst>
                    <a:ext uri="{9D8B030D-6E8A-4147-A177-3AD203B41FA5}">
                      <a16:colId xmlns:a16="http://schemas.microsoft.com/office/drawing/2014/main" val="2585828106"/>
                    </a:ext>
                  </a:extLst>
                </a:gridCol>
                <a:gridCol w="426016">
                  <a:extLst>
                    <a:ext uri="{9D8B030D-6E8A-4147-A177-3AD203B41FA5}">
                      <a16:colId xmlns:a16="http://schemas.microsoft.com/office/drawing/2014/main" val="3377599233"/>
                    </a:ext>
                  </a:extLst>
                </a:gridCol>
                <a:gridCol w="650631">
                  <a:extLst>
                    <a:ext uri="{9D8B030D-6E8A-4147-A177-3AD203B41FA5}">
                      <a16:colId xmlns:a16="http://schemas.microsoft.com/office/drawing/2014/main" val="3979276807"/>
                    </a:ext>
                  </a:extLst>
                </a:gridCol>
              </a:tblGrid>
              <a:tr h="55889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Como califica usted las obras y programas de mejora en el entorno urbano deteriorado: intervenciones en pavimentación de vías, red de acueducto y alcantarillado, óptimas condiciones de las zonas verdes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4493430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Puntaje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34192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339377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2464496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136140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9891624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694433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325502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624772"/>
                  </a:ext>
                </a:extLst>
              </a:tr>
              <a:tr h="207767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293434"/>
                  </a:ext>
                </a:extLst>
              </a:tr>
              <a:tr h="20776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Índice de Gestión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746176"/>
                  </a:ext>
                </a:extLst>
              </a:tr>
              <a:tr h="20776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excelencia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0316611"/>
                  </a:ext>
                </a:extLst>
              </a:tr>
              <a:tr h="20776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satisfacción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0345795"/>
                  </a:ext>
                </a:extLst>
              </a:tr>
              <a:tr h="207767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</a:t>
                      </a:r>
                      <a:r>
                        <a:rPr lang="es-CO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insatisfaccion</a:t>
                      </a:r>
                      <a:endParaRPr lang="es-CO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9291280"/>
                  </a:ext>
                </a:extLst>
              </a:tr>
            </a:tbl>
          </a:graphicData>
        </a:graphic>
      </p:graphicFrame>
      <p:graphicFrame>
        <p:nvGraphicFramePr>
          <p:cNvPr id="15" name="6 Gráfico">
            <a:extLst>
              <a:ext uri="{FF2B5EF4-FFF2-40B4-BE49-F238E27FC236}">
                <a16:creationId xmlns:a16="http://schemas.microsoft.com/office/drawing/2014/main" id="{CEB6E5C0-7787-4081-897E-1B8FC21BD6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0168905"/>
              </p:ext>
            </p:extLst>
          </p:nvPr>
        </p:nvGraphicFramePr>
        <p:xfrm>
          <a:off x="6059995" y="2263326"/>
          <a:ext cx="5825345" cy="2775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91518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4655840" y="5058896"/>
            <a:ext cx="6336704" cy="1245844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.Con relación a la pavimentación de la vía  hacia el corregimiento de San José, el </a:t>
            </a:r>
            <a:r>
              <a:rPr lang="es-CO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38% </a:t>
            </a:r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manifiesta ser </a:t>
            </a:r>
            <a:r>
              <a:rPr lang="es-CO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excelente,  </a:t>
            </a:r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un 30%  le parece buena,  se evidencia que un 29% no conoce  por lo cual no responde  a la pregunta y  solo un 3% no está satisfecho  con las obras realizadas</a:t>
            </a: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680" y="5881603"/>
            <a:ext cx="709984" cy="859765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184CC6A-A2B2-4668-ACF6-2138108499BB}"/>
              </a:ext>
            </a:extLst>
          </p:cNvPr>
          <p:cNvSpPr/>
          <p:nvPr/>
        </p:nvSpPr>
        <p:spPr>
          <a:xfrm>
            <a:off x="211370" y="556010"/>
            <a:ext cx="119808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¿La pavimentación de la vía hacia el corregimiento de San José ha sido una obra?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15" name="8 Gráfico">
            <a:extLst>
              <a:ext uri="{FF2B5EF4-FFF2-40B4-BE49-F238E27FC236}">
                <a16:creationId xmlns:a16="http://schemas.microsoft.com/office/drawing/2014/main" id="{D5DBF480-A724-4F33-95E1-88F42DE94D7F}"/>
              </a:ext>
            </a:extLst>
          </p:cNvPr>
          <p:cNvGraphicFramePr>
            <a:graphicFrameLocks/>
          </p:cNvGraphicFramePr>
          <p:nvPr/>
        </p:nvGraphicFramePr>
        <p:xfrm>
          <a:off x="7547885" y="2045054"/>
          <a:ext cx="4432745" cy="2533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01EFA09-2292-4B39-BD93-BBD56B9F9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794437"/>
              </p:ext>
            </p:extLst>
          </p:nvPr>
        </p:nvGraphicFramePr>
        <p:xfrm>
          <a:off x="211196" y="1401412"/>
          <a:ext cx="6460868" cy="2917968"/>
        </p:xfrm>
        <a:graphic>
          <a:graphicData uri="http://schemas.openxmlformats.org/drawingml/2006/table">
            <a:tbl>
              <a:tblPr/>
              <a:tblGrid>
                <a:gridCol w="4520079">
                  <a:extLst>
                    <a:ext uri="{9D8B030D-6E8A-4147-A177-3AD203B41FA5}">
                      <a16:colId xmlns:a16="http://schemas.microsoft.com/office/drawing/2014/main" val="2924961579"/>
                    </a:ext>
                  </a:extLst>
                </a:gridCol>
                <a:gridCol w="773162">
                  <a:extLst>
                    <a:ext uri="{9D8B030D-6E8A-4147-A177-3AD203B41FA5}">
                      <a16:colId xmlns:a16="http://schemas.microsoft.com/office/drawing/2014/main" val="3693745607"/>
                    </a:ext>
                  </a:extLst>
                </a:gridCol>
                <a:gridCol w="459586">
                  <a:extLst>
                    <a:ext uri="{9D8B030D-6E8A-4147-A177-3AD203B41FA5}">
                      <a16:colId xmlns:a16="http://schemas.microsoft.com/office/drawing/2014/main" val="2726991869"/>
                    </a:ext>
                  </a:extLst>
                </a:gridCol>
                <a:gridCol w="708041">
                  <a:extLst>
                    <a:ext uri="{9D8B030D-6E8A-4147-A177-3AD203B41FA5}">
                      <a16:colId xmlns:a16="http://schemas.microsoft.com/office/drawing/2014/main" val="279589485"/>
                    </a:ext>
                  </a:extLst>
                </a:gridCol>
              </a:tblGrid>
              <a:tr h="35488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La pavimentación de la vía hacia el corregimiento de San José ha sido una obra?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305119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Puntaje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458141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390594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678100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272881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328794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1868151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113508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953443"/>
                  </a:ext>
                </a:extLst>
              </a:tr>
              <a:tr h="197160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4489849"/>
                  </a:ext>
                </a:extLst>
              </a:tr>
              <a:tr h="1971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Índice de Gestión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8355245"/>
                  </a:ext>
                </a:extLst>
              </a:tr>
              <a:tr h="1971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Resultado indicador de excelencia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8612015"/>
                  </a:ext>
                </a:extLst>
              </a:tr>
              <a:tr h="1971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Resultado indicador de 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4117119"/>
                  </a:ext>
                </a:extLst>
              </a:tr>
              <a:tr h="19716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000" b="1" i="0" u="none" strike="noStrike">
                          <a:solidFill>
                            <a:srgbClr val="FFFFFF"/>
                          </a:solidFill>
                          <a:effectLst/>
                          <a:latin typeface="Helvetica" panose="020B0604020202020204" pitchFamily="34" charset="0"/>
                        </a:rPr>
                        <a:t>Resultado indicador de insatisfaccion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540702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801351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5519936" y="5231461"/>
            <a:ext cx="6120680" cy="1082285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</a:t>
            </a:r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 evidencia que el </a:t>
            </a:r>
            <a:r>
              <a:rPr lang="es-CO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76% </a:t>
            </a:r>
            <a:r>
              <a:rPr lang="es-CO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 los encuestados  está satisfecho con esta obra, al igual  que en la anterior obra, un 22% se abstiene de dar respuesta por desconocimiento de la misma </a:t>
            </a: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680" y="5881603"/>
            <a:ext cx="709984" cy="859765"/>
          </a:xfrm>
          <a:prstGeom prst="rect">
            <a:avLst/>
          </a:prstGeom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6E6DB65-357F-47AB-A99D-D5923CA401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174935"/>
              </p:ext>
            </p:extLst>
          </p:nvPr>
        </p:nvGraphicFramePr>
        <p:xfrm>
          <a:off x="211196" y="1859542"/>
          <a:ext cx="6984776" cy="2838450"/>
        </p:xfrm>
        <a:graphic>
          <a:graphicData uri="http://schemas.openxmlformats.org/drawingml/2006/table">
            <a:tbl>
              <a:tblPr/>
              <a:tblGrid>
                <a:gridCol w="4886608">
                  <a:extLst>
                    <a:ext uri="{9D8B030D-6E8A-4147-A177-3AD203B41FA5}">
                      <a16:colId xmlns:a16="http://schemas.microsoft.com/office/drawing/2014/main" val="1050957713"/>
                    </a:ext>
                  </a:extLst>
                </a:gridCol>
                <a:gridCol w="802023">
                  <a:extLst>
                    <a:ext uri="{9D8B030D-6E8A-4147-A177-3AD203B41FA5}">
                      <a16:colId xmlns:a16="http://schemas.microsoft.com/office/drawing/2014/main" val="2116556064"/>
                    </a:ext>
                  </a:extLst>
                </a:gridCol>
                <a:gridCol w="530689">
                  <a:extLst>
                    <a:ext uri="{9D8B030D-6E8A-4147-A177-3AD203B41FA5}">
                      <a16:colId xmlns:a16="http://schemas.microsoft.com/office/drawing/2014/main" val="727166832"/>
                    </a:ext>
                  </a:extLst>
                </a:gridCol>
                <a:gridCol w="765456">
                  <a:extLst>
                    <a:ext uri="{9D8B030D-6E8A-4147-A177-3AD203B41FA5}">
                      <a16:colId xmlns:a16="http://schemas.microsoft.com/office/drawing/2014/main" val="1747923579"/>
                    </a:ext>
                  </a:extLst>
                </a:gridCol>
              </a:tblGrid>
              <a:tr h="36195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¿Cuál es su percepción en infraestructura deportiva, específicamente en la unidad deportiva María Auxiliadora, en cuanto a construcción, espacio y equipamiento?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5522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Puntaje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1793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Bueno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62096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Excelente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1791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4202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Regular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8541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2116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9438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6301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567280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Índice de Gestión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0728125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excelencia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813012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1255824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Resultado indicador de insatisfaccion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4298365"/>
                  </a:ext>
                </a:extLst>
              </a:tr>
            </a:tbl>
          </a:graphicData>
        </a:graphic>
      </p:graphicFrame>
      <p:sp>
        <p:nvSpPr>
          <p:cNvPr id="7" name="Rectángulo 6">
            <a:extLst>
              <a:ext uri="{FF2B5EF4-FFF2-40B4-BE49-F238E27FC236}">
                <a16:creationId xmlns:a16="http://schemas.microsoft.com/office/drawing/2014/main" id="{B184CC6A-A2B2-4668-ACF6-2138108499BB}"/>
              </a:ext>
            </a:extLst>
          </p:cNvPr>
          <p:cNvSpPr/>
          <p:nvPr/>
        </p:nvSpPr>
        <p:spPr>
          <a:xfrm>
            <a:off x="211370" y="556010"/>
            <a:ext cx="11980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Cuál es su percepción en infraestructura deportiva, específicamente en la unidad deportiva María Auxiliadora, en cuanto a construcción, espacio y equipamiento?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15" name="8 Gráfico">
            <a:extLst>
              <a:ext uri="{FF2B5EF4-FFF2-40B4-BE49-F238E27FC236}">
                <a16:creationId xmlns:a16="http://schemas.microsoft.com/office/drawing/2014/main" id="{D5DBF480-A724-4F33-95E1-88F42DE94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0023664"/>
              </p:ext>
            </p:extLst>
          </p:nvPr>
        </p:nvGraphicFramePr>
        <p:xfrm>
          <a:off x="7547885" y="2045054"/>
          <a:ext cx="4432745" cy="2533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490168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196" y="6165304"/>
            <a:ext cx="1981094" cy="565250"/>
          </a:xfrm>
          <a:prstGeom prst="rect">
            <a:avLst/>
          </a:prstGeom>
        </p:spPr>
      </p:pic>
      <p:sp>
        <p:nvSpPr>
          <p:cNvPr id="9" name="Rectángulo 8"/>
          <p:cNvSpPr/>
          <p:nvPr/>
        </p:nvSpPr>
        <p:spPr>
          <a:xfrm flipV="1">
            <a:off x="3359696" y="6433906"/>
            <a:ext cx="8832304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4472" y="44624"/>
            <a:ext cx="1559496" cy="612246"/>
          </a:xfrm>
          <a:prstGeom prst="rect">
            <a:avLst/>
          </a:prstGeom>
        </p:spPr>
      </p:pic>
      <p:sp>
        <p:nvSpPr>
          <p:cNvPr id="33" name="Rectángulo 32"/>
          <p:cNvSpPr/>
          <p:nvPr/>
        </p:nvSpPr>
        <p:spPr>
          <a:xfrm>
            <a:off x="-2954" y="358945"/>
            <a:ext cx="9987385" cy="45719"/>
          </a:xfrm>
          <a:prstGeom prst="rect">
            <a:avLst/>
          </a:prstGeom>
          <a:solidFill>
            <a:srgbClr val="0DB1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Rectángulo: esquinas redondeadas 11"/>
          <p:cNvSpPr/>
          <p:nvPr/>
        </p:nvSpPr>
        <p:spPr>
          <a:xfrm>
            <a:off x="4799856" y="5005796"/>
            <a:ext cx="6311562" cy="1255198"/>
          </a:xfrm>
          <a:prstGeom prst="roundRect">
            <a:avLst>
              <a:gd name="adj" fmla="val 9148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Un </a:t>
            </a:r>
            <a:r>
              <a:rPr lang="es-MX" sz="1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87%</a:t>
            </a:r>
            <a:r>
              <a:rPr lang="es-MX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 de los encuestados se siente más tranquilo con la creación del Centro de Monitoreo  y está satisfecho con su funcionalidad, para un 10% el mismo no  ha tenido impacto en la tranquilidad del municipio</a:t>
            </a:r>
            <a:endParaRPr lang="es-CO" sz="1400" dirty="0">
              <a:solidFill>
                <a:schemeClr val="tx1">
                  <a:lumMod val="50000"/>
                  <a:lumOff val="50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7 CuadroTexto"/>
          <p:cNvSpPr txBox="1">
            <a:spLocks noChangeArrowheads="1"/>
          </p:cNvSpPr>
          <p:nvPr/>
        </p:nvSpPr>
        <p:spPr bwMode="auto">
          <a:xfrm>
            <a:off x="479376" y="669120"/>
            <a:ext cx="1171262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¿</a:t>
            </a:r>
            <a:r>
              <a:rPr lang="es-MX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Cree usted que, con la creación del Centro de monitoreo de cámaras, usted puede caminar más tranquilo en nuestro municipio, se siente satisfecho con su funcionalidad?</a:t>
            </a:r>
            <a:endParaRPr lang="es-CO" sz="2000" dirty="0">
              <a:solidFill>
                <a:schemeClr val="tx1">
                  <a:lumMod val="65000"/>
                  <a:lumOff val="35000"/>
                </a:schemeClr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" name="Imagen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61680" y="5881603"/>
            <a:ext cx="709984" cy="859765"/>
          </a:xfrm>
          <a:prstGeom prst="rect">
            <a:avLst/>
          </a:prstGeom>
        </p:spPr>
      </p:pic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CB271FB-8D43-4780-95CA-707D8070F4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1692674"/>
              </p:ext>
            </p:extLst>
          </p:nvPr>
        </p:nvGraphicFramePr>
        <p:xfrm>
          <a:off x="479376" y="1876630"/>
          <a:ext cx="5616624" cy="1866689"/>
        </p:xfrm>
        <a:graphic>
          <a:graphicData uri="http://schemas.openxmlformats.org/drawingml/2006/table">
            <a:tbl>
              <a:tblPr/>
              <a:tblGrid>
                <a:gridCol w="3102578">
                  <a:extLst>
                    <a:ext uri="{9D8B030D-6E8A-4147-A177-3AD203B41FA5}">
                      <a16:colId xmlns:a16="http://schemas.microsoft.com/office/drawing/2014/main" val="3672760069"/>
                    </a:ext>
                  </a:extLst>
                </a:gridCol>
                <a:gridCol w="1804253">
                  <a:extLst>
                    <a:ext uri="{9D8B030D-6E8A-4147-A177-3AD203B41FA5}">
                      <a16:colId xmlns:a16="http://schemas.microsoft.com/office/drawing/2014/main" val="3353572373"/>
                    </a:ext>
                  </a:extLst>
                </a:gridCol>
                <a:gridCol w="709793">
                  <a:extLst>
                    <a:ext uri="{9D8B030D-6E8A-4147-A177-3AD203B41FA5}">
                      <a16:colId xmlns:a16="http://schemas.microsoft.com/office/drawing/2014/main" val="2284271749"/>
                    </a:ext>
                  </a:extLst>
                </a:gridCol>
              </a:tblGrid>
              <a:tr h="55211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¿Cree usted que, con la creación del Centro de monitoreo de cámaras, usted puede caminar más tranquilo en nuestro municipio, se siente satisfecho con su funcionalidad?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135762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CALIFICACIÓN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CANTIDAD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163641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643762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1371509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NS/NR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767651"/>
                  </a:ext>
                </a:extLst>
              </a:tr>
              <a:tr h="262914"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DB1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619905"/>
                  </a:ext>
                </a:extLst>
              </a:tr>
            </a:tbl>
          </a:graphicData>
        </a:graphic>
      </p:graphicFrame>
      <p:graphicFrame>
        <p:nvGraphicFramePr>
          <p:cNvPr id="16" name="9 Gráfico">
            <a:extLst>
              <a:ext uri="{FF2B5EF4-FFF2-40B4-BE49-F238E27FC236}">
                <a16:creationId xmlns:a16="http://schemas.microsoft.com/office/drawing/2014/main" id="{111FEAB2-0450-438F-A53A-A9EAE6996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570137"/>
              </p:ext>
            </p:extLst>
          </p:nvPr>
        </p:nvGraphicFramePr>
        <p:xfrm>
          <a:off x="6991968" y="2268038"/>
          <a:ext cx="4509407" cy="27377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59538172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4637</TotalTime>
  <Words>2163</Words>
  <Application>Microsoft Office PowerPoint</Application>
  <PresentationFormat>Panorámica</PresentationFormat>
  <Paragraphs>510</Paragraphs>
  <Slides>20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Helvetica</vt:lpstr>
      <vt:lpstr>Segoe UI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AndesBpo</dc:creator>
  <cp:lastModifiedBy>Juliana JB. Botero Villegas</cp:lastModifiedBy>
  <cp:revision>310</cp:revision>
  <dcterms:created xsi:type="dcterms:W3CDTF">2015-03-04T23:09:31Z</dcterms:created>
  <dcterms:modified xsi:type="dcterms:W3CDTF">2019-12-03T22:59:25Z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CFA0AEE3-86CC-4600-8586-2B594A9B3347</vt:lpwstr>
  </property>
  <property fmtid="{D5CDD505-2E9C-101B-9397-08002B2CF9AE}" pid="3" name="ArticulatePath">
    <vt:lpwstr>20150630 Presentación Corporativa Andes BPO 2015</vt:lpwstr>
  </property>
</Properties>
</file>